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1" r:id="rId5"/>
    <p:sldId id="272" r:id="rId6"/>
    <p:sldId id="285" r:id="rId7"/>
    <p:sldId id="258" r:id="rId8"/>
    <p:sldId id="281" r:id="rId9"/>
    <p:sldId id="260" r:id="rId10"/>
    <p:sldId id="283" r:id="rId11"/>
    <p:sldId id="273" r:id="rId12"/>
    <p:sldId id="276" r:id="rId13"/>
    <p:sldId id="289" r:id="rId14"/>
    <p:sldId id="261" r:id="rId15"/>
    <p:sldId id="286" r:id="rId16"/>
    <p:sldId id="287" r:id="rId17"/>
    <p:sldId id="288"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ny Hill-Wild" initials="JH" lastIdx="1" clrIdx="6">
    <p:extLst>
      <p:ext uri="{19B8F6BF-5375-455C-9EA6-DF929625EA0E}">
        <p15:presenceInfo xmlns:p15="http://schemas.microsoft.com/office/powerpoint/2012/main" userId="S::hillwild@wisc.edu::9ab36b1e-3cd4-4bca-b387-9d06128e010a" providerId="AD"/>
      </p:ext>
    </p:extLst>
  </p:cmAuthor>
  <p:cmAuthor id="1" name="Katie Rozas" initials="KR" lastIdx="2" clrIdx="0">
    <p:extLst>
      <p:ext uri="{19B8F6BF-5375-455C-9EA6-DF929625EA0E}">
        <p15:presenceInfo xmlns:p15="http://schemas.microsoft.com/office/powerpoint/2012/main" userId="S-1-5-21-796845957-1390067357-1644491937-42677" providerId="AD"/>
      </p:ext>
    </p:extLst>
  </p:cmAuthor>
  <p:cmAuthor id="2" name="Katie Rozas" initials="KR [2]" lastIdx="2" clrIdx="1">
    <p:extLst>
      <p:ext uri="{19B8F6BF-5375-455C-9EA6-DF929625EA0E}">
        <p15:presenceInfo xmlns:p15="http://schemas.microsoft.com/office/powerpoint/2012/main" userId="S::ktrozas@wisc.edu::c80f0d47-922a-4c52-9ad0-40274ca6085e" providerId="AD"/>
      </p:ext>
    </p:extLst>
  </p:cmAuthor>
  <p:cmAuthor id="3" name="Fernanda Marinho Kray" initials="FMK" lastIdx="4" clrIdx="2">
    <p:extLst>
      <p:ext uri="{19B8F6BF-5375-455C-9EA6-DF929625EA0E}">
        <p15:presenceInfo xmlns:p15="http://schemas.microsoft.com/office/powerpoint/2012/main" userId="S::fkray@wisc.edu::267c4ea9-1c68-445e-83e0-78e44a5cd6a6" providerId="AD"/>
      </p:ext>
    </p:extLst>
  </p:cmAuthor>
  <p:cmAuthor id="4" name="M. Elizabeth Cranley" initials="MEC" lastIdx="5" clrIdx="3">
    <p:extLst>
      <p:ext uri="{19B8F6BF-5375-455C-9EA6-DF929625EA0E}">
        <p15:presenceInfo xmlns:p15="http://schemas.microsoft.com/office/powerpoint/2012/main" userId="S::mecranley@wisc.edu::ade003be-8663-4154-b614-40cda6e27e63" providerId="AD"/>
      </p:ext>
    </p:extLst>
  </p:cmAuthor>
  <p:cmAuthor id="5" name="Katie Rozas" initials="KR [3]" lastIdx="1" clrIdx="4">
    <p:extLst>
      <p:ext uri="{19B8F6BF-5375-455C-9EA6-DF929625EA0E}">
        <p15:presenceInfo xmlns:p15="http://schemas.microsoft.com/office/powerpoint/2012/main" userId="Katie Rozas" providerId="None"/>
      </p:ext>
    </p:extLst>
  </p:cmAuthor>
  <p:cmAuthor id="6" name="ELIZABETH MICHAEL WARREN" initials="EW" lastIdx="1" clrIdx="5">
    <p:extLst>
      <p:ext uri="{19B8F6BF-5375-455C-9EA6-DF929625EA0E}">
        <p15:presenceInfo xmlns:p15="http://schemas.microsoft.com/office/powerpoint/2012/main" userId="S::emwarren2@wisc.edu::5789fbf7-a4b1-443d-a81e-54d6f63975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DBC6E-D1E7-DC6E-0695-CE0DDAE77FEA}" v="2" dt="2020-12-14T18:22:14.276"/>
    <p1510:client id="{40011CA7-95C1-C31F-1FAC-4823636BECC4}" v="56" dt="2020-12-15T17:38:31.580"/>
    <p1510:client id="{627D7194-5C54-F187-EBBC-5510755F1207}" v="19" dt="2020-12-14T18:53:34.121"/>
    <p1510:client id="{8794EEF3-43F3-5BE9-DE99-741FD6905674}" v="1" dt="2020-12-15T16:29:09.097"/>
    <p1510:client id="{9536081D-9BF3-4334-B98B-8B2DDFB3C36C}" v="5" dt="2020-12-14T22:26:46.932"/>
    <p1510:client id="{B24BDA73-146B-93F3-2E44-D286D22EF693}" v="62" dt="2020-12-16T18:00:16.103"/>
    <p1510:client id="{CB9E7885-131B-DED1-FDDC-77DCABDE8248}" v="67" dt="2020-12-16T16:34:48.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57B76-D9FA-4268-B7E7-0BDD224F65C6}"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591D7-084A-4244-A453-6C04331996F7}" type="slidenum">
              <a:rPr lang="en-US" smtClean="0"/>
              <a:t>‹#›</a:t>
            </a:fld>
            <a:endParaRPr lang="en-US"/>
          </a:p>
        </p:txBody>
      </p:sp>
    </p:spTree>
    <p:extLst>
      <p:ext uri="{BB962C8B-B14F-4D97-AF65-F5344CB8AC3E}">
        <p14:creationId xmlns:p14="http://schemas.microsoft.com/office/powerpoint/2010/main" val="78495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PowerPoint slide deck is designed to share information with colleagues and stakeholders.</a:t>
            </a:r>
            <a:r>
              <a:rPr lang="en-US" baseline="0"/>
              <a:t> You may customize these slides to meet your needs. Relevant talking points are added to the notes section of each slide.</a:t>
            </a:r>
            <a:endParaRPr lang="en-US"/>
          </a:p>
        </p:txBody>
      </p:sp>
      <p:sp>
        <p:nvSpPr>
          <p:cNvPr id="4" name="Slide Number Placeholder 3"/>
          <p:cNvSpPr>
            <a:spLocks noGrp="1"/>
          </p:cNvSpPr>
          <p:nvPr>
            <p:ph type="sldNum" sz="quarter" idx="10"/>
          </p:nvPr>
        </p:nvSpPr>
        <p:spPr/>
        <p:txBody>
          <a:bodyPr/>
          <a:lstStyle/>
          <a:p>
            <a:fld id="{5CC591D7-084A-4244-A453-6C04331996F7}" type="slidenum">
              <a:rPr lang="en-US" smtClean="0"/>
              <a:t>1</a:t>
            </a:fld>
            <a:endParaRPr lang="en-US"/>
          </a:p>
        </p:txBody>
      </p:sp>
    </p:spTree>
    <p:extLst>
      <p:ext uri="{BB962C8B-B14F-4D97-AF65-F5344CB8AC3E}">
        <p14:creationId xmlns:p14="http://schemas.microsoft.com/office/powerpoint/2010/main" val="170099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Proficiency Level Descriptors (PLDs) are a detailed articulation of student language performance across six levels of English language proficiency.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Each end-of-level descriptor includes and builds on previous levels (e.g., PL4 = PL1 + PL2 + PL3 + PL4). </a:t>
            </a:r>
            <a:endParaRPr lang="en-US">
              <a:cs typeface="Calibri"/>
            </a:endParaRPr>
          </a:p>
          <a:p>
            <a:pPr marL="0" indent="0">
              <a:buFont typeface="Arial" panose="020B0604020202020204" pitchFamily="34" charset="0"/>
              <a:buNone/>
            </a:pPr>
            <a:endParaRPr lang="en-US" sz="1200" baseline="0">
              <a:solidFill>
                <a:schemeClr val="tx1">
                  <a:lumMod val="95000"/>
                  <a:lumOff val="5000"/>
                </a:schemeClr>
              </a:solidFill>
              <a:latin typeface="+mn-lt"/>
            </a:endParaRPr>
          </a:p>
          <a:p>
            <a:pPr marL="0" indent="0">
              <a:buFont typeface="Arial" panose="020B0604020202020204" pitchFamily="34" charset="0"/>
              <a:buNone/>
            </a:pPr>
            <a:r>
              <a:rPr lang="en-US" sz="1200" baseline="0">
                <a:solidFill>
                  <a:schemeClr val="tx1">
                    <a:lumMod val="95000"/>
                    <a:lumOff val="5000"/>
                  </a:schemeClr>
                </a:solidFill>
                <a:latin typeface="+mn-lt"/>
              </a:rPr>
              <a:t>PLDs are a</a:t>
            </a:r>
            <a:r>
              <a:rPr lang="en-US" sz="1200">
                <a:solidFill>
                  <a:schemeClr val="tx1">
                    <a:lumMod val="95000"/>
                    <a:lumOff val="5000"/>
                  </a:schemeClr>
                </a:solidFill>
                <a:latin typeface="+mn-lt"/>
              </a:rPr>
              <a:t>ligned to the six grade-level clusters used in ACCESS online (K, 1, 2-3, 4-5, 6-8, 9-12)</a:t>
            </a:r>
            <a:endParaRPr lang="en-US" sz="1200">
              <a:solidFill>
                <a:schemeClr val="tx1">
                  <a:lumMod val="95000"/>
                  <a:lumOff val="5000"/>
                </a:schemeClr>
              </a:solidFill>
              <a:latin typeface="+mn-lt"/>
              <a:cs typeface="Calibri"/>
            </a:endParaRPr>
          </a:p>
          <a:p>
            <a:pPr marL="0" indent="0">
              <a:buFontTx/>
              <a:buNone/>
            </a:pPr>
            <a:endParaRPr lang="en-US" sz="1200">
              <a:solidFill>
                <a:srgbClr val="000000"/>
              </a:solidFill>
              <a:cs typeface="Calibri"/>
            </a:endParaRPr>
          </a:p>
        </p:txBody>
      </p:sp>
      <p:sp>
        <p:nvSpPr>
          <p:cNvPr id="4" name="Slide Number Placeholder 3"/>
          <p:cNvSpPr>
            <a:spLocks noGrp="1"/>
          </p:cNvSpPr>
          <p:nvPr>
            <p:ph type="sldNum" sz="quarter" idx="10"/>
          </p:nvPr>
        </p:nvSpPr>
        <p:spPr/>
        <p:txBody>
          <a:bodyPr/>
          <a:lstStyle/>
          <a:p>
            <a:fld id="{5CC591D7-084A-4244-A453-6C04331996F7}" type="slidenum">
              <a:rPr lang="en-US" smtClean="0"/>
              <a:t>10</a:t>
            </a:fld>
            <a:endParaRPr lang="en-US"/>
          </a:p>
        </p:txBody>
      </p:sp>
    </p:spTree>
    <p:extLst>
      <p:ext uri="{BB962C8B-B14F-4D97-AF65-F5344CB8AC3E}">
        <p14:creationId xmlns:p14="http://schemas.microsoft.com/office/powerpoint/2010/main" val="287815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221E1F"/>
                </a:solidFill>
                <a:latin typeface="HurmeGeometricSans2 Regular"/>
              </a:rPr>
              <a:t>WIDA recognizes that English language development occurs over multiple years, is variable, and depends on many factors, such as multilingual learners’ ages, maturation, classroom experiences, motivation, attitudes, and types of educational programming.</a:t>
            </a:r>
          </a:p>
          <a:p>
            <a:endParaRPr lang="en-US" sz="1800" b="0" i="0" u="none" strike="noStrike" baseline="0">
              <a:solidFill>
                <a:srgbClr val="221E1F"/>
              </a:solidFill>
              <a:latin typeface="HurmeGeometricSans2 Regular"/>
            </a:endParaRPr>
          </a:p>
          <a:p>
            <a:r>
              <a:rPr lang="en-US" sz="1800" b="0" i="0" u="none" strike="noStrike" baseline="0">
                <a:solidFill>
                  <a:srgbClr val="221E1F"/>
                </a:solidFill>
                <a:latin typeface="HurmeGeometricSans2 Regular"/>
              </a:rPr>
              <a:t>With this in mind, we have developed sets of materials that are appropriate for students in different grade-level clusters (K, 1, 2-3, 4-5, 6-8, and 9-12)</a:t>
            </a:r>
            <a:r>
              <a:rPr lang="en-US" sz="1800" b="0" i="0" u="none" strike="noStrike" baseline="0">
                <a:solidFill>
                  <a:srgbClr val="000000"/>
                </a:solidFill>
                <a:latin typeface="HurmeGeometricSans2 Regular"/>
              </a:rPr>
              <a:t>.</a:t>
            </a:r>
            <a:r>
              <a:rPr lang="en-US" sz="1800" b="0" i="0" u="none" strike="noStrike" baseline="0">
                <a:solidFill>
                  <a:srgbClr val="221E1F"/>
                </a:solidFill>
                <a:latin typeface="HurmeGeometricSans2 Regular"/>
              </a:rPr>
              <a:t>Within each grade-level cluster section, the materials are organized according to the components of the WIDA ELD Standards Framework and include some additional resources</a:t>
            </a:r>
            <a:r>
              <a:rPr lang="en-US" sz="1800" b="0" i="0" u="none" strike="noStrike" baseline="0">
                <a:solidFill>
                  <a:srgbClr val="000000"/>
                </a:solidFill>
                <a:latin typeface="HurmeGeometricSans2 Regular"/>
              </a:rPr>
              <a:t>.  </a:t>
            </a:r>
            <a:r>
              <a:rPr lang="en-US" sz="1800" b="0" i="0" u="none" strike="noStrike" baseline="0">
                <a:solidFill>
                  <a:srgbClr val="221E1F"/>
                </a:solidFill>
                <a:latin typeface="HurmeGeometricSans2 Regular"/>
              </a:rPr>
              <a:t>The grade-level cluster materials help educators enact the WIDA ELD Standards Framework.</a:t>
            </a:r>
          </a:p>
          <a:p>
            <a:endParaRPr lang="en-US"/>
          </a:p>
          <a:p>
            <a:r>
              <a:rPr lang="en-US"/>
              <a:t>The grade-level clusters for the 2020 Edition match the grade-level clusters currently in use on ACCESS for ELLs Online.</a:t>
            </a:r>
          </a:p>
        </p:txBody>
      </p:sp>
      <p:sp>
        <p:nvSpPr>
          <p:cNvPr id="4" name="Slide Number Placeholder 3"/>
          <p:cNvSpPr>
            <a:spLocks noGrp="1"/>
          </p:cNvSpPr>
          <p:nvPr>
            <p:ph type="sldNum" sz="quarter" idx="10"/>
          </p:nvPr>
        </p:nvSpPr>
        <p:spPr/>
        <p:txBody>
          <a:bodyPr/>
          <a:lstStyle/>
          <a:p>
            <a:fld id="{2A7D5504-7911-47DD-A0B4-5C7FC246D5C8}" type="slidenum">
              <a:rPr lang="en-US" smtClean="0"/>
              <a:t>11</a:t>
            </a:fld>
            <a:endParaRPr lang="en-US"/>
          </a:p>
        </p:txBody>
      </p:sp>
    </p:spTree>
    <p:extLst>
      <p:ext uri="{BB962C8B-B14F-4D97-AF65-F5344CB8AC3E}">
        <p14:creationId xmlns:p14="http://schemas.microsoft.com/office/powerpoint/2010/main" val="43782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211D1E"/>
                </a:solidFill>
                <a:latin typeface="HurmeGeometricSans2 Regular"/>
              </a:rPr>
              <a:t>Annotated Language Samples illustrate the WIDA ELD Standards Framework in authentic grade-level texts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211D1E"/>
                </a:solidFill>
                <a:latin typeface="HurmeGeometricSans2 Regular"/>
              </a:rPr>
              <a:t>Key Language Uses: A Closer Look—extended definitions and examples for each Key Language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211D1E"/>
                </a:solidFill>
                <a:latin typeface="HurmeGeometricSans2 Regular"/>
              </a:rPr>
              <a:t>Collaborative Planning for Content and Language Integration: A Jump-Off Point for Curricular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a:solidFill>
                <a:srgbClr val="211D1E"/>
              </a:solidFill>
              <a:latin typeface="HurmeGeometricSans2 Regular"/>
            </a:endParaRPr>
          </a:p>
          <a:p>
            <a:endParaRPr lang="en-US" sz="1800" b="0" i="0" u="none" strike="noStrike" baseline="0">
              <a:solidFill>
                <a:srgbClr val="211D1E"/>
              </a:solidFill>
              <a:latin typeface="HurmeGeometricSans2 Regular"/>
            </a:endParaRPr>
          </a:p>
          <a:p>
            <a:endParaRPr lang="en-US"/>
          </a:p>
        </p:txBody>
      </p:sp>
      <p:sp>
        <p:nvSpPr>
          <p:cNvPr id="4" name="Slide Number Placeholder 3"/>
          <p:cNvSpPr>
            <a:spLocks noGrp="1"/>
          </p:cNvSpPr>
          <p:nvPr>
            <p:ph type="sldNum" sz="quarter" idx="5"/>
          </p:nvPr>
        </p:nvSpPr>
        <p:spPr/>
        <p:txBody>
          <a:bodyPr/>
          <a:lstStyle/>
          <a:p>
            <a:fld id="{5CC591D7-084A-4244-A453-6C04331996F7}" type="slidenum">
              <a:rPr lang="en-US" smtClean="0"/>
              <a:t>12</a:t>
            </a:fld>
            <a:endParaRPr lang="en-US"/>
          </a:p>
        </p:txBody>
      </p:sp>
    </p:spTree>
    <p:extLst>
      <p:ext uri="{BB962C8B-B14F-4D97-AF65-F5344CB8AC3E}">
        <p14:creationId xmlns:p14="http://schemas.microsoft.com/office/powerpoint/2010/main" val="159531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221E1F"/>
                </a:solidFill>
                <a:latin typeface="HurmeGeometricSans2 Regular"/>
              </a:rPr>
              <a:t>Since its inception in 2003, WIDA’s Can Do Philosophy has been its mantra and has underscored its four editions of English language development standards—released in 2004, 2007, 2012, and 2020.</a:t>
            </a:r>
          </a:p>
          <a:p>
            <a:r>
              <a:rPr lang="en-US" sz="1800" b="0" i="0" u="none" strike="noStrike" baseline="0">
                <a:solidFill>
                  <a:srgbClr val="221E1F"/>
                </a:solidFill>
                <a:latin typeface="HurmeGeometricSans2 Regular"/>
              </a:rPr>
              <a:t>The editions of the standards have evolved over time to remain current with research, theory, policy, practice, and the demands of academic content standards</a:t>
            </a:r>
            <a:r>
              <a:rPr lang="en-US" sz="1800" b="0" i="0" u="none" strike="noStrike" baseline="0">
                <a:solidFill>
                  <a:srgbClr val="000000"/>
                </a:solidFill>
                <a:latin typeface="HurmeGeometricSans2 Regular"/>
              </a:rPr>
              <a:t>. </a:t>
            </a:r>
          </a:p>
          <a:p>
            <a:r>
              <a:rPr lang="en-US" sz="1800" b="0" i="0" u="none" strike="noStrike" baseline="0">
                <a:solidFill>
                  <a:srgbClr val="221E1F"/>
                </a:solidFill>
                <a:latin typeface="HurmeGeometricSans2 Regular"/>
              </a:rPr>
              <a:t>Even as editions continue to evolve, throughout the years WIDA has remained steadfast in its commitment to equitable educational opportunities for multilingual learners as exemplified in its standards’ documents and resources.</a:t>
            </a:r>
            <a:endParaRPr lang="en-US"/>
          </a:p>
        </p:txBody>
      </p:sp>
      <p:sp>
        <p:nvSpPr>
          <p:cNvPr id="4" name="Slide Number Placeholder 3"/>
          <p:cNvSpPr>
            <a:spLocks noGrp="1"/>
          </p:cNvSpPr>
          <p:nvPr>
            <p:ph type="sldNum" sz="quarter" idx="5"/>
          </p:nvPr>
        </p:nvSpPr>
        <p:spPr/>
        <p:txBody>
          <a:bodyPr/>
          <a:lstStyle/>
          <a:p>
            <a:fld id="{5CC591D7-084A-4244-A453-6C04331996F7}" type="slidenum">
              <a:rPr lang="en-US" smtClean="0"/>
              <a:t>13</a:t>
            </a:fld>
            <a:endParaRPr lang="en-US"/>
          </a:p>
        </p:txBody>
      </p:sp>
    </p:spTree>
    <p:extLst>
      <p:ext uri="{BB962C8B-B14F-4D97-AF65-F5344CB8AC3E}">
        <p14:creationId xmlns:p14="http://schemas.microsoft.com/office/powerpoint/2010/main" val="89474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web pages and links:</a:t>
            </a:r>
            <a:r>
              <a:rPr lang="en-US" baseline="0"/>
              <a:t> </a:t>
            </a:r>
          </a:p>
          <a:p>
            <a:pPr marL="171450" indent="-171450">
              <a:buFont typeface="Arial" panose="020B0604020202020204" pitchFamily="34" charset="0"/>
              <a:buChar char="•"/>
            </a:pPr>
            <a:r>
              <a:rPr lang="en-US" baseline="0"/>
              <a:t>WIDA Guiding Principles of Language Development illustrated booklet: https://wida.wisc.edu/sites/default/files/resource/Illustrated-Guiding-Principles.pdf</a:t>
            </a:r>
          </a:p>
          <a:p>
            <a:pPr marL="171450" indent="-171450">
              <a:buFont typeface="Arial" panose="020B0604020202020204" pitchFamily="34" charset="0"/>
              <a:buChar char="•"/>
            </a:pPr>
            <a:r>
              <a:rPr lang="en-US" baseline="0"/>
              <a:t>WIDA ELD web page for the 2020 Edition PDF and supporting resources: https://wida.wisc.edu/teach/standards/eld</a:t>
            </a:r>
          </a:p>
          <a:p>
            <a:pPr marL="171450" indent="-171450">
              <a:buFont typeface="Arial" panose="020B0604020202020204" pitchFamily="34" charset="0"/>
              <a:buChar char="•"/>
            </a:pPr>
            <a:r>
              <a:rPr lang="en-US" baseline="0"/>
              <a:t>WIDA Store to purchase a paper book: https://www.wceps.org/Store/Subcategory/10</a:t>
            </a:r>
          </a:p>
          <a:p>
            <a:pPr marL="171450" indent="-171450">
              <a:buFont typeface="Arial" panose="020B0604020202020204" pitchFamily="34" charset="0"/>
              <a:buChar char="•"/>
            </a:pPr>
            <a:r>
              <a:rPr lang="en-US" baseline="0"/>
              <a:t>Q&amp;A Webinar Series Flyer complete with schedule and links to join: https://wida.wisc.edu/sites/default/files/Website/Teach/ELDstandards/WIDA-ELD-Standards-2020-Edition-QA-Webinar-Series-Flyer.pdf</a:t>
            </a:r>
          </a:p>
          <a:p>
            <a:pPr marL="171450" indent="-171450">
              <a:buFont typeface="Arial" panose="020B0604020202020204" pitchFamily="34" charset="0"/>
              <a:buChar char="•"/>
            </a:pPr>
            <a:r>
              <a:rPr lang="en-US" baseline="0"/>
              <a:t>Learn about WIDA Professional Learning: https://dev.wida.us/grow/pl/us-based-pl/elearning (Domestic Consortium) </a:t>
            </a:r>
          </a:p>
          <a:p>
            <a:pPr marL="171450" indent="-171450">
              <a:buFont typeface="Arial" panose="020B0604020202020204" pitchFamily="34" charset="0"/>
              <a:buChar char="•"/>
            </a:pPr>
            <a:r>
              <a:rPr lang="en-US">
                <a:cs typeface="Calibri" panose="020F0502020204030204"/>
              </a:rPr>
              <a:t>Information about the WIDA Virtual Institute: </a:t>
            </a:r>
            <a:r>
              <a:rPr lang="en-US"/>
              <a:t>https://wida.wisc.edu/grow/international/institutes</a:t>
            </a:r>
            <a:endParaRPr lang="en-US" baseline="0">
              <a:cs typeface="Calibri" panose="020F0502020204030204"/>
            </a:endParaRP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10"/>
          </p:nvPr>
        </p:nvSpPr>
        <p:spPr/>
        <p:txBody>
          <a:bodyPr/>
          <a:lstStyle/>
          <a:p>
            <a:fld id="{5CC591D7-084A-4244-A453-6C04331996F7}" type="slidenum">
              <a:rPr lang="en-US" smtClean="0"/>
              <a:t>15</a:t>
            </a:fld>
            <a:endParaRPr lang="en-US"/>
          </a:p>
        </p:txBody>
      </p:sp>
    </p:spTree>
    <p:extLst>
      <p:ext uri="{BB962C8B-B14F-4D97-AF65-F5344CB8AC3E}">
        <p14:creationId xmlns:p14="http://schemas.microsoft.com/office/powerpoint/2010/main" val="27559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200" b="0" i="0">
                <a:effectLst/>
                <a:latin typeface="Helvetica Neue"/>
                <a:ea typeface="Helvetica Neue"/>
                <a:cs typeface="Helvetica Neue"/>
                <a:sym typeface="Helvetica Neue"/>
              </a:rPr>
              <a:t>The WIDA ELD Standards, 2020 Edition: </a:t>
            </a:r>
          </a:p>
          <a:p>
            <a:pPr marL="342900" indent="-342900" rtl="0" fontAlgn="base">
              <a:buFont typeface="Arial" panose="020B0604020202020204" pitchFamily="34" charset="0"/>
              <a:buChar char="•"/>
            </a:pPr>
            <a:r>
              <a:rPr lang="en-US" sz="2200" b="0" i="0">
                <a:effectLst/>
                <a:latin typeface="Helvetica Neue"/>
                <a:ea typeface="Helvetica Neue"/>
                <a:cs typeface="Helvetica Neue"/>
                <a:sym typeface="Helvetica Neue"/>
              </a:rPr>
              <a:t>Builds on ideas and concepts from existing resources and prior editions </a:t>
            </a:r>
          </a:p>
          <a:p>
            <a:pPr marL="342900" indent="-342900" rtl="0" fontAlgn="base">
              <a:buFont typeface="Arial" panose="020B0604020202020204" pitchFamily="34" charset="0"/>
              <a:buChar char="•"/>
            </a:pPr>
            <a:r>
              <a:rPr lang="en-US" sz="2200" b="0" i="0">
                <a:effectLst/>
                <a:latin typeface="Helvetica Neue"/>
                <a:ea typeface="Helvetica Neue"/>
                <a:cs typeface="Helvetica Neue"/>
                <a:sym typeface="Helvetica Neue"/>
              </a:rPr>
              <a:t>Advances the latest theory, policy and practice  </a:t>
            </a:r>
          </a:p>
          <a:p>
            <a:pPr marL="342900" indent="-342900" rtl="0" fontAlgn="base">
              <a:buFont typeface="Arial" panose="020B0604020202020204" pitchFamily="34" charset="0"/>
              <a:buChar char="•"/>
            </a:pPr>
            <a:r>
              <a:rPr lang="en-US" sz="2200" b="0" i="0">
                <a:effectLst/>
                <a:latin typeface="Helvetica Neue"/>
                <a:ea typeface="Helvetica Neue"/>
                <a:cs typeface="Helvetica Neue"/>
                <a:sym typeface="Helvetica Neue"/>
              </a:rPr>
              <a:t>Incorporates ideas and feedback from educators around the world </a:t>
            </a:r>
          </a:p>
          <a:p>
            <a:pPr marL="342900" indent="-342900" fontAlgn="base">
              <a:buFont typeface="Arial" panose="020B0604020202020204" pitchFamily="34" charset="0"/>
              <a:buChar char="•"/>
            </a:pPr>
            <a:r>
              <a:rPr lang="en-US" sz="2200">
                <a:latin typeface="Helvetica Neue"/>
                <a:ea typeface="Helvetica Neue"/>
                <a:cs typeface="Helvetica Neue"/>
                <a:sym typeface="Helvetica Neue"/>
              </a:rPr>
              <a:t>Designed with meeting</a:t>
            </a:r>
            <a:r>
              <a:rPr lang="en-US" sz="2200" b="0" i="0">
                <a:effectLst/>
                <a:latin typeface="Helvetica Neue"/>
                <a:ea typeface="Helvetica Neue"/>
                <a:cs typeface="Helvetica Neue"/>
                <a:sym typeface="Helvetica Neue"/>
              </a:rPr>
              <a:t> all federal requirements under </a:t>
            </a:r>
            <a:r>
              <a:rPr lang="en-US" sz="2200">
                <a:latin typeface="Helvetica Neue"/>
                <a:ea typeface="Helvetica Neue"/>
                <a:cs typeface="Helvetica Neue"/>
                <a:sym typeface="Helvetica Neue"/>
              </a:rPr>
              <a:t>ESSA in mind</a:t>
            </a:r>
            <a:endParaRPr lang="en-US" sz="2200">
              <a:latin typeface="Helvetica Neue"/>
              <a:ea typeface="Helvetica Neue"/>
              <a:cs typeface="Helvetica Neue"/>
            </a:endParaRPr>
          </a:p>
          <a:p>
            <a:pPr marL="342900" indent="-342900">
              <a:buFont typeface="Arial" panose="020B0604020202020204" pitchFamily="34" charset="0"/>
              <a:buChar char="•"/>
            </a:pPr>
            <a:r>
              <a:rPr lang="en-US" sz="2200">
                <a:latin typeface="Helvetica Neue"/>
                <a:ea typeface="Helvetica Neue"/>
                <a:cs typeface="Helvetica Neue"/>
                <a:sym typeface="Helvetica Neue"/>
              </a:rPr>
              <a:t>Serves</a:t>
            </a:r>
            <a:r>
              <a:rPr lang="en-US" sz="2200" b="0" i="0">
                <a:effectLst/>
                <a:latin typeface="Helvetica Neue"/>
                <a:ea typeface="Helvetica Neue"/>
                <a:cs typeface="Helvetica Neue"/>
                <a:sym typeface="Helvetica Neue"/>
              </a:rPr>
              <a:t> as the foundation for systems that foster students’ engaged interactive learning and collaborative educator practice </a:t>
            </a:r>
            <a:endParaRPr lang="en-US" sz="2200" b="0" i="0">
              <a:effectLst/>
              <a:latin typeface="Helvetica Neue"/>
              <a:ea typeface="Helvetica Neue"/>
              <a:cs typeface="Helvetica Neue"/>
            </a:endParaRPr>
          </a:p>
        </p:txBody>
      </p:sp>
    </p:spTree>
    <p:extLst>
      <p:ext uri="{BB962C8B-B14F-4D97-AF65-F5344CB8AC3E}">
        <p14:creationId xmlns:p14="http://schemas.microsoft.com/office/powerpoint/2010/main" val="384491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2020 Edition presents a new supporting organization for the WIDA ELD standard statements, along with additional resources . </a:t>
            </a:r>
            <a:endParaRPr lang="en-US"/>
          </a:p>
        </p:txBody>
      </p:sp>
      <p:sp>
        <p:nvSpPr>
          <p:cNvPr id="4" name="Slide Number Placeholder 3"/>
          <p:cNvSpPr>
            <a:spLocks noGrp="1"/>
          </p:cNvSpPr>
          <p:nvPr>
            <p:ph type="sldNum" sz="quarter" idx="10"/>
          </p:nvPr>
        </p:nvSpPr>
        <p:spPr/>
        <p:txBody>
          <a:bodyPr/>
          <a:lstStyle/>
          <a:p>
            <a:fld id="{5CC591D7-084A-4244-A453-6C04331996F7}" type="slidenum">
              <a:rPr lang="en-US" smtClean="0"/>
              <a:t>3</a:t>
            </a:fld>
            <a:endParaRPr lang="en-US"/>
          </a:p>
        </p:txBody>
      </p:sp>
    </p:spTree>
    <p:extLst>
      <p:ext uri="{BB962C8B-B14F-4D97-AF65-F5344CB8AC3E}">
        <p14:creationId xmlns:p14="http://schemas.microsoft.com/office/powerpoint/2010/main" val="385843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four Big Ideas anchor the standards and are interwoven throughout the document: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equity of opportunity and access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integration of content and language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collaboration among stakeholders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functional approach to language development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4</a:t>
            </a:fld>
            <a:endParaRPr lang="en-US"/>
          </a:p>
        </p:txBody>
      </p:sp>
    </p:spTree>
    <p:extLst>
      <p:ext uri="{BB962C8B-B14F-4D97-AF65-F5344CB8AC3E}">
        <p14:creationId xmlns:p14="http://schemas.microsoft.com/office/powerpoint/2010/main" val="268259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WIDA ELD Standards Framework consists of four components, ranging from broad to narrow in scope: WIDA ELD Standards Statements, Key Language Uses, Language Expectations, Proficiency Level Descriptors.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They work together to make a comprehensive picture of language development. This figure shows the four components of the framework conceptualized as nested building blocks of language development within sociocultural contexts.</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591D7-084A-4244-A453-6C04331996F7}" type="slidenum">
              <a:rPr lang="en-US" smtClean="0"/>
              <a:t>5</a:t>
            </a:fld>
            <a:endParaRPr lang="en-US"/>
          </a:p>
        </p:txBody>
      </p:sp>
    </p:spTree>
    <p:extLst>
      <p:ext uri="{BB962C8B-B14F-4D97-AF65-F5344CB8AC3E}">
        <p14:creationId xmlns:p14="http://schemas.microsoft.com/office/powerpoint/2010/main" val="19397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 English Language Development Standards remain as the foundation to</a:t>
            </a:r>
            <a:r>
              <a:rPr lang="en-US" baseline="0"/>
              <a:t> our system. They are staying the same.</a:t>
            </a:r>
          </a:p>
          <a:p>
            <a:endParaRPr lang="en-US" baseline="0"/>
          </a:p>
          <a:p>
            <a:r>
              <a:rPr lang="en-US" baseline="0"/>
              <a:t>They </a:t>
            </a:r>
            <a:r>
              <a:rPr lang="en-US" sz="1800" b="0" i="0" u="none" strike="noStrike" baseline="0">
                <a:solidFill>
                  <a:srgbClr val="221E1F"/>
                </a:solidFill>
                <a:latin typeface="HurmeGeometricSans2 Regular"/>
              </a:rPr>
              <a:t>provide the broadest conceptual framing and illustrate the integration of content and language</a:t>
            </a:r>
            <a:r>
              <a:rPr lang="en-US" sz="1800" b="0" i="0" u="none" strike="noStrike" baseline="0">
                <a:solidFill>
                  <a:srgbClr val="000000"/>
                </a:solidFill>
                <a:latin typeface="HurmeGeometricSans2 Regular"/>
              </a:rPr>
              <a:t>.</a:t>
            </a:r>
          </a:p>
          <a:p>
            <a:r>
              <a:rPr lang="en-US" sz="1800" b="0" i="0" u="none" strike="noStrike" baseline="0">
                <a:solidFill>
                  <a:srgbClr val="221E1F"/>
                </a:solidFill>
                <a:latin typeface="HurmeGeometricSans2 Regular"/>
              </a:rPr>
              <a:t>The standards statements show language use in the service of learning—in other words, language for thinking and doing</a:t>
            </a:r>
            <a:r>
              <a:rPr lang="en-US" sz="1800" b="0" i="0" u="none" strike="noStrike" baseline="0">
                <a:solidFill>
                  <a:srgbClr val="000000"/>
                </a:solidFill>
                <a:latin typeface="HurmeGeometricSans2 Regular"/>
              </a:rPr>
              <a:t>. </a:t>
            </a:r>
            <a:r>
              <a:rPr lang="en-US" sz="1800" b="0" i="0" u="none" strike="noStrike" baseline="0">
                <a:solidFill>
                  <a:srgbClr val="221E1F"/>
                </a:solidFill>
                <a:latin typeface="HurmeGeometricSans2 Regular"/>
              </a:rPr>
              <a:t>They address the language of schooling</a:t>
            </a:r>
            <a:r>
              <a:rPr lang="en-US" sz="1800" b="0" i="0" u="none" strike="noStrike" baseline="0">
                <a:solidFill>
                  <a:srgbClr val="000000"/>
                </a:solidFill>
                <a:latin typeface="HurmeGeometricSans2 Regular"/>
              </a:rPr>
              <a:t>.</a:t>
            </a:r>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6</a:t>
            </a:fld>
            <a:endParaRPr lang="en-US"/>
          </a:p>
        </p:txBody>
      </p:sp>
    </p:spTree>
    <p:extLst>
      <p:ext uri="{BB962C8B-B14F-4D97-AF65-F5344CB8AC3E}">
        <p14:creationId xmlns:p14="http://schemas.microsoft.com/office/powerpoint/2010/main" val="275895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591D7-084A-4244-A453-6C04331996F7}" type="slidenum">
              <a:rPr lang="en-US" smtClean="0"/>
              <a:t>7</a:t>
            </a:fld>
            <a:endParaRPr lang="en-US"/>
          </a:p>
        </p:txBody>
      </p:sp>
    </p:spTree>
    <p:extLst>
      <p:ext uri="{BB962C8B-B14F-4D97-AF65-F5344CB8AC3E}">
        <p14:creationId xmlns:p14="http://schemas.microsoft.com/office/powerpoint/2010/main" val="391096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Key Language Uses (KLUs) are select genre</a:t>
            </a:r>
            <a:r>
              <a:rPr lang="en-US" sz="1200" kern="1200" baseline="0">
                <a:solidFill>
                  <a:schemeClr val="tx1"/>
                </a:solidFill>
                <a:effectLst/>
                <a:latin typeface="+mn-lt"/>
                <a:ea typeface="+mn-ea"/>
                <a:cs typeface="+mn-cs"/>
              </a:rPr>
              <a:t> families that appear across content areas: Narrate, Inform, Explain, Argue.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KLUs summarize prominent language across disciplines, helping educators organize and coordinate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effectLst/>
              <a:latin typeface="+mn-lt"/>
              <a:ea typeface="+mn-ea"/>
              <a:cs typeface="+mn-cs"/>
            </a:endParaRPr>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C591D7-084A-4244-A453-6C04331996F7}" type="slidenum">
              <a:rPr lang="en-US" smtClean="0"/>
              <a:t>8</a:t>
            </a:fld>
            <a:endParaRPr lang="en-US"/>
          </a:p>
        </p:txBody>
      </p:sp>
    </p:spTree>
    <p:extLst>
      <p:ext uri="{BB962C8B-B14F-4D97-AF65-F5344CB8AC3E}">
        <p14:creationId xmlns:p14="http://schemas.microsoft.com/office/powerpoint/2010/main" val="246016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Language Expectations are goals for content-driven language instruction, adding specificity to the ELD standards statements and Key Language Uses.  They are the statements most similar to what educators generally find in academic content standards.</a:t>
            </a:r>
          </a:p>
          <a:p>
            <a:endParaRPr lang="en-US">
              <a:cs typeface="Calibri"/>
            </a:endParaRPr>
          </a:p>
        </p:txBody>
      </p:sp>
      <p:sp>
        <p:nvSpPr>
          <p:cNvPr id="4" name="Slide Number Placeholder 3"/>
          <p:cNvSpPr>
            <a:spLocks noGrp="1"/>
          </p:cNvSpPr>
          <p:nvPr>
            <p:ph type="sldNum" sz="quarter" idx="10"/>
          </p:nvPr>
        </p:nvSpPr>
        <p:spPr/>
        <p:txBody>
          <a:bodyPr/>
          <a:lstStyle/>
          <a:p>
            <a:fld id="{5CC591D7-084A-4244-A453-6C04331996F7}" type="slidenum">
              <a:rPr lang="en-US" smtClean="0"/>
              <a:t>9</a:t>
            </a:fld>
            <a:endParaRPr lang="en-US"/>
          </a:p>
        </p:txBody>
      </p:sp>
    </p:spTree>
    <p:extLst>
      <p:ext uri="{BB962C8B-B14F-4D97-AF65-F5344CB8AC3E}">
        <p14:creationId xmlns:p14="http://schemas.microsoft.com/office/powerpoint/2010/main" val="399260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149DD5-D0C7-4CDB-A835-8A45F946EB98}" type="datetimeFigureOut">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268101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49DD5-D0C7-4CDB-A835-8A45F946EB98}" type="datetimeFigureOut">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35980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49DD5-D0C7-4CDB-A835-8A45F946EB98}" type="datetimeFigureOut">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36887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13858" y="461395"/>
            <a:ext cx="11285988" cy="1229295"/>
          </a:xfrm>
        </p:spPr>
        <p:txBody>
          <a:bodyPr>
            <a:normAutofit/>
          </a:bodyPr>
          <a:lstStyle>
            <a:lvl1pPr>
              <a:defRPr sz="4400" b="1">
                <a:latin typeface="+mn-lt"/>
              </a:defRPr>
            </a:lvl1pPr>
          </a:lstStyle>
          <a:p>
            <a:r>
              <a:rPr lang="en-US"/>
              <a:t>Slide Title</a:t>
            </a:r>
          </a:p>
        </p:txBody>
      </p:sp>
      <p:sp>
        <p:nvSpPr>
          <p:cNvPr id="3" name="Content Placeholder 2"/>
          <p:cNvSpPr>
            <a:spLocks noGrp="1"/>
          </p:cNvSpPr>
          <p:nvPr>
            <p:ph idx="1"/>
          </p:nvPr>
        </p:nvSpPr>
        <p:spPr>
          <a:xfrm>
            <a:off x="413858" y="1825626"/>
            <a:ext cx="11285988" cy="4266331"/>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hasCustomPrompt="1"/>
          </p:nvPr>
        </p:nvSpPr>
        <p:spPr>
          <a:xfrm>
            <a:off x="9686059" y="1"/>
            <a:ext cx="2505941" cy="492125"/>
          </a:xfrm>
        </p:spPr>
        <p:txBody>
          <a:bodyPr/>
          <a:lstStyle>
            <a:lvl1pPr marL="0" indent="0" algn="ctr">
              <a:buNone/>
              <a:defRPr baseline="0">
                <a:solidFill>
                  <a:schemeClr val="bg1"/>
                </a:solidFill>
              </a:defRPr>
            </a:lvl1pPr>
            <a:lvl2pPr marL="457200" indent="0">
              <a:buNone/>
              <a:defRPr/>
            </a:lvl2pPr>
          </a:lstStyle>
          <a:p>
            <a:pPr lvl="0"/>
            <a:r>
              <a:rPr lang="en-US"/>
              <a:t>Pg 888-888</a:t>
            </a:r>
          </a:p>
        </p:txBody>
      </p:sp>
      <p:sp>
        <p:nvSpPr>
          <p:cNvPr id="7" name="TextBox 6"/>
          <p:cNvSpPr txBox="1"/>
          <p:nvPr userDrawn="1"/>
        </p:nvSpPr>
        <p:spPr>
          <a:xfrm>
            <a:off x="3770421" y="6611780"/>
            <a:ext cx="4579252" cy="246221"/>
          </a:xfrm>
          <a:prstGeom prst="rect">
            <a:avLst/>
          </a:prstGeom>
          <a:noFill/>
        </p:spPr>
        <p:txBody>
          <a:bodyPr wrap="square" rtlCol="0">
            <a:spAutoFit/>
          </a:bodyPr>
          <a:lstStyle/>
          <a:p>
            <a:r>
              <a:rPr lang="en-US" sz="1000">
                <a:solidFill>
                  <a:schemeClr val="bg1">
                    <a:lumMod val="50000"/>
                  </a:schemeClr>
                </a:solidFill>
              </a:rPr>
              <a:t>©2018 Board of Regents of the University of Wisconsin System</a:t>
            </a:r>
          </a:p>
        </p:txBody>
      </p:sp>
    </p:spTree>
    <p:extLst>
      <p:ext uri="{BB962C8B-B14F-4D97-AF65-F5344CB8AC3E}">
        <p14:creationId xmlns:p14="http://schemas.microsoft.com/office/powerpoint/2010/main" val="22434843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a:xfrm>
            <a:off x="3770421" y="6611780"/>
            <a:ext cx="4579252" cy="246221"/>
          </a:xfrm>
          <a:prstGeom prst="rect">
            <a:avLst/>
          </a:prstGeom>
          <a:noFill/>
        </p:spPr>
        <p:txBody>
          <a:bodyPr wrap="square" rtlCol="0">
            <a:spAutoFit/>
          </a:bodyPr>
          <a:lstStyle/>
          <a:p>
            <a:r>
              <a:rPr lang="en-US" sz="1000">
                <a:solidFill>
                  <a:schemeClr val="bg1">
                    <a:lumMod val="50000"/>
                  </a:schemeClr>
                </a:solidFill>
              </a:rPr>
              <a:t>©2018 Board of Regents of the University of Wisconsin System</a:t>
            </a:r>
          </a:p>
        </p:txBody>
      </p:sp>
    </p:spTree>
    <p:extLst>
      <p:ext uri="{BB962C8B-B14F-4D97-AF65-F5344CB8AC3E}">
        <p14:creationId xmlns:p14="http://schemas.microsoft.com/office/powerpoint/2010/main" val="11822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49DD5-D0C7-4CDB-A835-8A45F946EB98}" type="datetimeFigureOut">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337781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149DD5-D0C7-4CDB-A835-8A45F946EB98}" type="datetimeFigureOut">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65505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49DD5-D0C7-4CDB-A835-8A45F946EB98}" type="datetimeFigureOut">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52161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49DD5-D0C7-4CDB-A835-8A45F946EB98}" type="datetimeFigureOut">
              <a:rPr lang="en-US" smtClean="0"/>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259394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149DD5-D0C7-4CDB-A835-8A45F946EB98}" type="datetimeFigureOut">
              <a:rPr lang="en-US" smtClean="0"/>
              <a:t>12/17/2020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368043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49DD5-D0C7-4CDB-A835-8A45F946EB98}" type="datetimeFigureOut">
              <a:rPr lang="en-US" smtClean="0"/>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200975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49DD5-D0C7-4CDB-A835-8A45F946EB98}" type="datetimeFigureOut">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153353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49DD5-D0C7-4CDB-A835-8A45F946EB98}" type="datetimeFigureOut">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6D6AA-FACF-41BF-B188-3C7A88C0B052}" type="slidenum">
              <a:rPr lang="en-US" smtClean="0"/>
              <a:t>‹#›</a:t>
            </a:fld>
            <a:endParaRPr lang="en-US"/>
          </a:p>
        </p:txBody>
      </p:sp>
    </p:spTree>
    <p:extLst>
      <p:ext uri="{BB962C8B-B14F-4D97-AF65-F5344CB8AC3E}">
        <p14:creationId xmlns:p14="http://schemas.microsoft.com/office/powerpoint/2010/main" val="2466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49DD5-D0C7-4CDB-A835-8A45F946EB98}" type="datetimeFigureOut">
              <a:rPr lang="en-US" smtClean="0"/>
              <a:t>12/17/2020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6D6AA-FACF-41BF-B188-3C7A88C0B052}" type="slidenum">
              <a:rPr lang="en-US" smtClean="0"/>
              <a:t>‹#›</a:t>
            </a:fld>
            <a:endParaRPr lang="en-US"/>
          </a:p>
        </p:txBody>
      </p:sp>
    </p:spTree>
    <p:extLst>
      <p:ext uri="{BB962C8B-B14F-4D97-AF65-F5344CB8AC3E}">
        <p14:creationId xmlns:p14="http://schemas.microsoft.com/office/powerpoint/2010/main" val="169776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6824" y="369328"/>
            <a:ext cx="11062446" cy="3140635"/>
          </a:xfrm>
        </p:spPr>
        <p:txBody>
          <a:bodyPr>
            <a:normAutofit fontScale="90000"/>
          </a:bodyPr>
          <a:lstStyle/>
          <a:p>
            <a:r>
              <a:rPr lang="en-US"/>
              <a:t>WIDA English Language Development </a:t>
            </a:r>
            <a:br>
              <a:rPr lang="en-US"/>
            </a:br>
            <a:r>
              <a:rPr lang="en-US"/>
              <a:t>Standards Framework, 2020 Edition:</a:t>
            </a:r>
            <a:br>
              <a:rPr lang="en-US">
                <a:cs typeface="Calibri Light"/>
              </a:rPr>
            </a:br>
            <a:r>
              <a:rPr lang="en-US" sz="4800">
                <a:cs typeface="Calibri Light"/>
              </a:rPr>
              <a:t>Kindergarten – Grade 12</a:t>
            </a:r>
          </a:p>
        </p:txBody>
      </p:sp>
      <p:sp>
        <p:nvSpPr>
          <p:cNvPr id="5" name="Subtitle 4"/>
          <p:cNvSpPr>
            <a:spLocks noGrp="1"/>
          </p:cNvSpPr>
          <p:nvPr>
            <p:ph type="subTitle" idx="1"/>
          </p:nvPr>
        </p:nvSpPr>
        <p:spPr>
          <a:xfrm>
            <a:off x="1524000" y="4973638"/>
            <a:ext cx="9144000" cy="1655762"/>
          </a:xfrm>
        </p:spPr>
        <p:txBody>
          <a:bodyPr vert="horz" lIns="91440" tIns="45720" rIns="91440" bIns="45720" rtlCol="0" anchor="t">
            <a:normAutofit/>
          </a:bodyPr>
          <a:lstStyle/>
          <a:p>
            <a:r>
              <a:rPr lang="en-US"/>
              <a:t>PowerPoint slides to share with colleagues and stakeholders</a:t>
            </a:r>
          </a:p>
          <a:p>
            <a:r>
              <a:rPr lang="en-US"/>
              <a:t>Updated December 2020</a:t>
            </a:r>
          </a:p>
          <a:p>
            <a:endParaRPr lang="en-US"/>
          </a:p>
        </p:txBody>
      </p:sp>
    </p:spTree>
    <p:extLst>
      <p:ext uri="{BB962C8B-B14F-4D97-AF65-F5344CB8AC3E}">
        <p14:creationId xmlns:p14="http://schemas.microsoft.com/office/powerpoint/2010/main" val="354866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79" y="241139"/>
            <a:ext cx="10981841" cy="1325563"/>
          </a:xfrm>
        </p:spPr>
        <p:txBody>
          <a:bodyPr/>
          <a:lstStyle/>
          <a:p>
            <a:r>
              <a:rPr lang="en-US"/>
              <a:t>Proficiency Level Descriptors</a:t>
            </a:r>
          </a:p>
        </p:txBody>
      </p:sp>
      <p:sp>
        <p:nvSpPr>
          <p:cNvPr id="4" name="TextBox 3">
            <a:extLst>
              <a:ext uri="{FF2B5EF4-FFF2-40B4-BE49-F238E27FC236}">
                <a16:creationId xmlns:a16="http://schemas.microsoft.com/office/drawing/2014/main" id="{1B7D926C-7E4F-4E75-B638-17488F097EAA}"/>
              </a:ext>
            </a:extLst>
          </p:cNvPr>
          <p:cNvSpPr txBox="1"/>
          <p:nvPr/>
        </p:nvSpPr>
        <p:spPr>
          <a:xfrm>
            <a:off x="831273" y="1814945"/>
            <a:ext cx="3463636"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444444"/>
                </a:solidFill>
                <a:cs typeface="Calibri"/>
              </a:rPr>
              <a:t>​</a:t>
            </a:r>
            <a:endParaRPr lang="en-US" sz="3200">
              <a:solidFill>
                <a:srgbClr val="444444"/>
              </a:solidFill>
              <a:cs typeface="Calibri"/>
            </a:endParaRPr>
          </a:p>
          <a:p>
            <a:r>
              <a:rPr lang="en-US" sz="3200">
                <a:solidFill>
                  <a:srgbClr val="444444"/>
                </a:solidFill>
                <a:cs typeface="Calibri"/>
              </a:rPr>
              <a:t>PLDs:</a:t>
            </a:r>
          </a:p>
          <a:p>
            <a:r>
              <a:rPr lang="en-US" sz="3200">
                <a:solidFill>
                  <a:srgbClr val="444444"/>
                </a:solidFill>
                <a:cs typeface="Calibri"/>
              </a:rPr>
              <a:t>Describe student language development for activities that target WIDA Language Expectations.</a:t>
            </a:r>
            <a:endParaRPr lang="en-US"/>
          </a:p>
        </p:txBody>
      </p:sp>
      <p:pic>
        <p:nvPicPr>
          <p:cNvPr id="8" name="Picture 8" descr="Table&#10;&#10;Description automatically generated">
            <a:extLst>
              <a:ext uri="{FF2B5EF4-FFF2-40B4-BE49-F238E27FC236}">
                <a16:creationId xmlns:a16="http://schemas.microsoft.com/office/drawing/2014/main" id="{D59A91D3-2C34-4741-8722-223636A58DC6}"/>
              </a:ext>
            </a:extLst>
          </p:cNvPr>
          <p:cNvPicPr>
            <a:picLocks noGrp="1" noChangeAspect="1"/>
          </p:cNvPicPr>
          <p:nvPr>
            <p:ph idx="1"/>
          </p:nvPr>
        </p:nvPicPr>
        <p:blipFill>
          <a:blip r:embed="rId3"/>
          <a:stretch>
            <a:fillRect/>
          </a:stretch>
        </p:blipFill>
        <p:spPr>
          <a:xfrm>
            <a:off x="5313422" y="1570827"/>
            <a:ext cx="5665624" cy="4604637"/>
          </a:xfrm>
        </p:spPr>
      </p:pic>
    </p:spTree>
    <p:extLst>
      <p:ext uri="{BB962C8B-B14F-4D97-AF65-F5344CB8AC3E}">
        <p14:creationId xmlns:p14="http://schemas.microsoft.com/office/powerpoint/2010/main" val="413995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7678E-C793-364C-B415-0816E8813503}"/>
              </a:ext>
            </a:extLst>
          </p:cNvPr>
          <p:cNvSpPr txBox="1"/>
          <p:nvPr/>
        </p:nvSpPr>
        <p:spPr>
          <a:xfrm>
            <a:off x="1345871" y="5569527"/>
            <a:ext cx="184731"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07DDDAB9-4C43-410B-8CB1-60B7C563B632}"/>
              </a:ext>
            </a:extLst>
          </p:cNvPr>
          <p:cNvSpPr>
            <a:spLocks noGrp="1"/>
          </p:cNvSpPr>
          <p:nvPr>
            <p:ph type="title"/>
          </p:nvPr>
        </p:nvSpPr>
        <p:spPr>
          <a:xfrm>
            <a:off x="196240" y="340073"/>
            <a:ext cx="11799518" cy="1325563"/>
          </a:xfrm>
        </p:spPr>
        <p:txBody>
          <a:bodyPr>
            <a:normAutofit fontScale="90000"/>
          </a:bodyPr>
          <a:lstStyle/>
          <a:p>
            <a:pPr algn="ctr"/>
            <a:r>
              <a:rPr lang="en-US"/>
              <a:t>Materials are Organized into Six Grade-Level Clusters </a:t>
            </a:r>
            <a:br>
              <a:rPr lang="en-US"/>
            </a:br>
            <a:r>
              <a:rPr lang="en-US"/>
              <a:t>Corresponding to ACCESS for ELLs Online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534" y="1807841"/>
            <a:ext cx="8372837" cy="4266254"/>
          </a:xfrm>
          <a:prstGeom prst="rect">
            <a:avLst/>
          </a:prstGeom>
        </p:spPr>
      </p:pic>
    </p:spTree>
    <p:extLst>
      <p:ext uri="{BB962C8B-B14F-4D97-AF65-F5344CB8AC3E}">
        <p14:creationId xmlns:p14="http://schemas.microsoft.com/office/powerpoint/2010/main" val="332454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1FA7-0DBF-4F80-9469-BEEA0C281FF0}"/>
              </a:ext>
            </a:extLst>
          </p:cNvPr>
          <p:cNvSpPr>
            <a:spLocks noGrp="1"/>
          </p:cNvSpPr>
          <p:nvPr>
            <p:ph type="title"/>
          </p:nvPr>
        </p:nvSpPr>
        <p:spPr/>
        <p:txBody>
          <a:bodyPr/>
          <a:lstStyle/>
          <a:p>
            <a:r>
              <a:rPr lang="en-US"/>
              <a:t>Supplemental Resources</a:t>
            </a:r>
          </a:p>
        </p:txBody>
      </p:sp>
      <p:sp>
        <p:nvSpPr>
          <p:cNvPr id="3" name="Content Placeholder 2">
            <a:extLst>
              <a:ext uri="{FF2B5EF4-FFF2-40B4-BE49-F238E27FC236}">
                <a16:creationId xmlns:a16="http://schemas.microsoft.com/office/drawing/2014/main" id="{8D92DE38-0081-449F-80A3-00EA26F6B27B}"/>
              </a:ext>
            </a:extLst>
          </p:cNvPr>
          <p:cNvSpPr>
            <a:spLocks noGrp="1"/>
          </p:cNvSpPr>
          <p:nvPr>
            <p:ph idx="1"/>
          </p:nvPr>
        </p:nvSpPr>
        <p:spPr>
          <a:xfrm>
            <a:off x="838200" y="1795606"/>
            <a:ext cx="10515600" cy="4351338"/>
          </a:xfrm>
        </p:spPr>
        <p:txBody>
          <a:bodyPr/>
          <a:lstStyle/>
          <a:p>
            <a:r>
              <a:rPr lang="en-US"/>
              <a:t>Annotated Language Samples </a:t>
            </a:r>
          </a:p>
          <a:p>
            <a:r>
              <a:rPr lang="en-US"/>
              <a:t>Key Language Uses: A Closer Look</a:t>
            </a:r>
          </a:p>
          <a:p>
            <a:r>
              <a:rPr lang="en-US" sz="2800" b="0" i="0" u="none" strike="noStrike" baseline="0">
                <a:solidFill>
                  <a:srgbClr val="211D1E"/>
                </a:solidFill>
              </a:rPr>
              <a:t>Collaborative Planning for Content and Language Integration: A Jump-Off Point for Curricular Conversations</a:t>
            </a:r>
          </a:p>
          <a:p>
            <a:endParaRPr lang="en-US">
              <a:solidFill>
                <a:srgbClr val="211D1E"/>
              </a:solidFill>
              <a:latin typeface="HurmeGeometricSans2 Regular"/>
            </a:endParaRPr>
          </a:p>
          <a:p>
            <a:pPr marL="0" indent="0">
              <a:buNone/>
            </a:pPr>
            <a:endParaRPr lang="en-US"/>
          </a:p>
          <a:p>
            <a:endParaRPr lang="en-US"/>
          </a:p>
        </p:txBody>
      </p:sp>
      <p:pic>
        <p:nvPicPr>
          <p:cNvPr id="5" name="Picture 4">
            <a:extLst>
              <a:ext uri="{FF2B5EF4-FFF2-40B4-BE49-F238E27FC236}">
                <a16:creationId xmlns:a16="http://schemas.microsoft.com/office/drawing/2014/main" id="{57B17AFB-DEE1-4535-8856-79AB6417CAA6}"/>
              </a:ext>
            </a:extLst>
          </p:cNvPr>
          <p:cNvPicPr>
            <a:picLocks noChangeAspect="1"/>
          </p:cNvPicPr>
          <p:nvPr/>
        </p:nvPicPr>
        <p:blipFill>
          <a:blip r:embed="rId3"/>
          <a:stretch>
            <a:fillRect/>
          </a:stretch>
        </p:blipFill>
        <p:spPr>
          <a:xfrm>
            <a:off x="3096492" y="3982090"/>
            <a:ext cx="5169044" cy="2153164"/>
          </a:xfrm>
          <a:prstGeom prst="rect">
            <a:avLst/>
          </a:prstGeom>
        </p:spPr>
      </p:pic>
    </p:spTree>
    <p:extLst>
      <p:ext uri="{BB962C8B-B14F-4D97-AF65-F5344CB8AC3E}">
        <p14:creationId xmlns:p14="http://schemas.microsoft.com/office/powerpoint/2010/main" val="321710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0747-0149-4FFD-A076-BCA6ECFCA0AB}"/>
              </a:ext>
            </a:extLst>
          </p:cNvPr>
          <p:cNvSpPr>
            <a:spLocks noGrp="1"/>
          </p:cNvSpPr>
          <p:nvPr>
            <p:ph type="title"/>
          </p:nvPr>
        </p:nvSpPr>
        <p:spPr/>
        <p:txBody>
          <a:bodyPr/>
          <a:lstStyle/>
          <a:p>
            <a:r>
              <a:rPr lang="en-US"/>
              <a:t>From 2012 to the 2020 Edition</a:t>
            </a:r>
          </a:p>
        </p:txBody>
      </p:sp>
      <p:sp>
        <p:nvSpPr>
          <p:cNvPr id="3" name="Text Placeholder 2">
            <a:extLst>
              <a:ext uri="{FF2B5EF4-FFF2-40B4-BE49-F238E27FC236}">
                <a16:creationId xmlns:a16="http://schemas.microsoft.com/office/drawing/2014/main" id="{694E0AA3-95DB-4B38-B918-D065064A9BD5}"/>
              </a:ext>
            </a:extLst>
          </p:cNvPr>
          <p:cNvSpPr>
            <a:spLocks noGrp="1"/>
          </p:cNvSpPr>
          <p:nvPr>
            <p:ph type="body" idx="1"/>
          </p:nvPr>
        </p:nvSpPr>
        <p:spPr>
          <a:xfrm>
            <a:off x="841660" y="1690688"/>
            <a:ext cx="5157787" cy="426893"/>
          </a:xfrm>
        </p:spPr>
        <p:txBody>
          <a:bodyPr>
            <a:noAutofit/>
          </a:bodyPr>
          <a:lstStyle/>
          <a:p>
            <a:r>
              <a:rPr lang="en-US" sz="2800"/>
              <a:t>What is staying the same?</a:t>
            </a:r>
          </a:p>
        </p:txBody>
      </p:sp>
      <p:sp>
        <p:nvSpPr>
          <p:cNvPr id="4" name="Content Placeholder 3">
            <a:extLst>
              <a:ext uri="{FF2B5EF4-FFF2-40B4-BE49-F238E27FC236}">
                <a16:creationId xmlns:a16="http://schemas.microsoft.com/office/drawing/2014/main" id="{5C3542DB-5667-45CB-9758-7D15CB7CB6B9}"/>
              </a:ext>
            </a:extLst>
          </p:cNvPr>
          <p:cNvSpPr>
            <a:spLocks noGrp="1"/>
          </p:cNvSpPr>
          <p:nvPr>
            <p:ph sz="half" idx="2"/>
          </p:nvPr>
        </p:nvSpPr>
        <p:spPr>
          <a:xfrm>
            <a:off x="838200" y="2338675"/>
            <a:ext cx="10515600" cy="4030951"/>
          </a:xfrm>
        </p:spPr>
        <p:txBody>
          <a:bodyPr>
            <a:normAutofit/>
          </a:bodyPr>
          <a:lstStyle/>
          <a:p>
            <a:r>
              <a:rPr lang="en-US"/>
              <a:t>The Can Do Philosophy, emphasizing the assets and potential of multilingual learners</a:t>
            </a:r>
          </a:p>
          <a:p>
            <a:r>
              <a:rPr lang="en-US"/>
              <a:t>WIDA ELD standards statements</a:t>
            </a:r>
          </a:p>
          <a:p>
            <a:r>
              <a:rPr lang="en-US"/>
              <a:t>Six levels of language proficiency </a:t>
            </a:r>
          </a:p>
          <a:p>
            <a:r>
              <a:rPr lang="en-US"/>
              <a:t>Six grade-level clusters </a:t>
            </a:r>
          </a:p>
          <a:p>
            <a:pPr marL="0" indent="0">
              <a:buNone/>
            </a:pPr>
            <a:endParaRPr lang="en-US"/>
          </a:p>
        </p:txBody>
      </p:sp>
      <p:pic>
        <p:nvPicPr>
          <p:cNvPr id="12" name="Picture 11">
            <a:extLst>
              <a:ext uri="{FF2B5EF4-FFF2-40B4-BE49-F238E27FC236}">
                <a16:creationId xmlns:a16="http://schemas.microsoft.com/office/drawing/2014/main" id="{5D0E5EE0-8411-4A27-876B-159BCC8BCE04}"/>
              </a:ext>
            </a:extLst>
          </p:cNvPr>
          <p:cNvPicPr>
            <a:picLocks noChangeAspect="1"/>
          </p:cNvPicPr>
          <p:nvPr/>
        </p:nvPicPr>
        <p:blipFill>
          <a:blip r:embed="rId3"/>
          <a:stretch>
            <a:fillRect/>
          </a:stretch>
        </p:blipFill>
        <p:spPr>
          <a:xfrm>
            <a:off x="6687849" y="3149237"/>
            <a:ext cx="4448175" cy="2867025"/>
          </a:xfrm>
          <a:prstGeom prst="rect">
            <a:avLst/>
          </a:prstGeom>
        </p:spPr>
      </p:pic>
    </p:spTree>
    <p:extLst>
      <p:ext uri="{BB962C8B-B14F-4D97-AF65-F5344CB8AC3E}">
        <p14:creationId xmlns:p14="http://schemas.microsoft.com/office/powerpoint/2010/main" val="132793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0747-0149-4FFD-A076-BCA6ECFCA0AB}"/>
              </a:ext>
            </a:extLst>
          </p:cNvPr>
          <p:cNvSpPr>
            <a:spLocks noGrp="1"/>
          </p:cNvSpPr>
          <p:nvPr>
            <p:ph type="title"/>
          </p:nvPr>
        </p:nvSpPr>
        <p:spPr/>
        <p:txBody>
          <a:bodyPr/>
          <a:lstStyle/>
          <a:p>
            <a:r>
              <a:rPr lang="en-US"/>
              <a:t>From 2012 to the 2020 Edition</a:t>
            </a:r>
          </a:p>
        </p:txBody>
      </p:sp>
      <p:sp>
        <p:nvSpPr>
          <p:cNvPr id="3" name="Text Placeholder 2">
            <a:extLst>
              <a:ext uri="{FF2B5EF4-FFF2-40B4-BE49-F238E27FC236}">
                <a16:creationId xmlns:a16="http://schemas.microsoft.com/office/drawing/2014/main" id="{694E0AA3-95DB-4B38-B918-D065064A9BD5}"/>
              </a:ext>
            </a:extLst>
          </p:cNvPr>
          <p:cNvSpPr>
            <a:spLocks noGrp="1"/>
          </p:cNvSpPr>
          <p:nvPr>
            <p:ph type="body" idx="1"/>
          </p:nvPr>
        </p:nvSpPr>
        <p:spPr>
          <a:xfrm>
            <a:off x="839788" y="1477241"/>
            <a:ext cx="5157787" cy="426893"/>
          </a:xfrm>
        </p:spPr>
        <p:txBody>
          <a:bodyPr>
            <a:noAutofit/>
          </a:bodyPr>
          <a:lstStyle/>
          <a:p>
            <a:r>
              <a:rPr lang="en-US" sz="2800"/>
              <a:t>What is updated or new?</a:t>
            </a:r>
          </a:p>
        </p:txBody>
      </p:sp>
      <p:sp>
        <p:nvSpPr>
          <p:cNvPr id="4" name="Content Placeholder 3">
            <a:extLst>
              <a:ext uri="{FF2B5EF4-FFF2-40B4-BE49-F238E27FC236}">
                <a16:creationId xmlns:a16="http://schemas.microsoft.com/office/drawing/2014/main" id="{5C3542DB-5667-45CB-9758-7D15CB7CB6B9}"/>
              </a:ext>
            </a:extLst>
          </p:cNvPr>
          <p:cNvSpPr>
            <a:spLocks noGrp="1"/>
          </p:cNvSpPr>
          <p:nvPr>
            <p:ph sz="half" idx="2"/>
          </p:nvPr>
        </p:nvSpPr>
        <p:spPr>
          <a:xfrm>
            <a:off x="839788" y="1937904"/>
            <a:ext cx="10515600" cy="4251759"/>
          </a:xfrm>
        </p:spPr>
        <p:txBody>
          <a:bodyPr>
            <a:normAutofit/>
          </a:bodyPr>
          <a:lstStyle/>
          <a:p>
            <a:r>
              <a:rPr lang="en-US" sz="2800"/>
              <a:t>The WIDA ELD Standards Framework: reorganized into four components</a:t>
            </a:r>
            <a:endParaRPr lang="en-US"/>
          </a:p>
          <a:p>
            <a:r>
              <a:rPr lang="en-US"/>
              <a:t>More inclusive modes of communication: interpretive and expressive</a:t>
            </a:r>
          </a:p>
          <a:p>
            <a:r>
              <a:rPr lang="en-US"/>
              <a:t>Grade-Level Cluster Materials:</a:t>
            </a:r>
          </a:p>
          <a:p>
            <a:pPr lvl="1"/>
            <a:r>
              <a:rPr lang="en-US"/>
              <a:t>Language Expectations, Language Functions, and Language Features</a:t>
            </a:r>
          </a:p>
          <a:p>
            <a:pPr lvl="1"/>
            <a:r>
              <a:rPr lang="en-US"/>
              <a:t>Proficiency Level Descriptors</a:t>
            </a:r>
          </a:p>
          <a:p>
            <a:pPr lvl="1"/>
            <a:r>
              <a:rPr lang="en-US"/>
              <a:t>Annotated Language Samples</a:t>
            </a:r>
          </a:p>
          <a:p>
            <a:r>
              <a:rPr lang="en-US"/>
              <a:t>A jump-off point for curricular conversations: sample collaborative planning process for content language integration</a:t>
            </a:r>
          </a:p>
          <a:p>
            <a:endParaRPr lang="en-US"/>
          </a:p>
        </p:txBody>
      </p:sp>
    </p:spTree>
    <p:extLst>
      <p:ext uri="{BB962C8B-B14F-4D97-AF65-F5344CB8AC3E}">
        <p14:creationId xmlns:p14="http://schemas.microsoft.com/office/powerpoint/2010/main" val="295922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273686"/>
            <a:ext cx="10515600" cy="627652"/>
          </a:xfrm>
        </p:spPr>
        <p:txBody>
          <a:bodyPr>
            <a:noAutofit/>
          </a:bodyPr>
          <a:lstStyle/>
          <a:p>
            <a:r>
              <a:rPr lang="en-US"/>
              <a:t>Educator next steps</a:t>
            </a:r>
          </a:p>
        </p:txBody>
      </p:sp>
      <p:sp>
        <p:nvSpPr>
          <p:cNvPr id="3" name="Content Placeholder 2"/>
          <p:cNvSpPr>
            <a:spLocks noGrp="1"/>
          </p:cNvSpPr>
          <p:nvPr>
            <p:ph idx="1"/>
          </p:nvPr>
        </p:nvSpPr>
        <p:spPr>
          <a:xfrm>
            <a:off x="483326" y="958493"/>
            <a:ext cx="8610570" cy="5551713"/>
          </a:xfrm>
        </p:spPr>
        <p:txBody>
          <a:bodyPr vert="horz" lIns="91440" tIns="45720" rIns="91440" bIns="45720" rtlCol="0" anchor="t">
            <a:noAutofit/>
          </a:bodyPr>
          <a:lstStyle/>
          <a:p>
            <a:pPr marL="0" indent="0">
              <a:lnSpc>
                <a:spcPct val="120000"/>
              </a:lnSpc>
              <a:buNone/>
            </a:pPr>
            <a:r>
              <a:rPr lang="en-US" sz="2000" b="1"/>
              <a:t>Download the WIDA Guiding Principles of Language Development</a:t>
            </a:r>
          </a:p>
          <a:p>
            <a:pPr>
              <a:lnSpc>
                <a:spcPct val="120000"/>
              </a:lnSpc>
            </a:pPr>
            <a:r>
              <a:rPr lang="en-US" sz="1800"/>
              <a:t>Explore WIDA’s foundational beliefs about language development and supporting research.</a:t>
            </a:r>
          </a:p>
          <a:p>
            <a:pPr>
              <a:lnSpc>
                <a:spcPct val="120000"/>
              </a:lnSpc>
            </a:pPr>
            <a:r>
              <a:rPr lang="en-US" sz="1800"/>
              <a:t>Advocate for multilingual learners and put the Can Do Philosophy into action.</a:t>
            </a:r>
          </a:p>
          <a:p>
            <a:pPr marL="0" indent="0">
              <a:lnSpc>
                <a:spcPct val="120000"/>
              </a:lnSpc>
              <a:buNone/>
            </a:pPr>
            <a:r>
              <a:rPr lang="en-US" sz="2000" b="1"/>
              <a:t>Get the 2020 Edition and refer to resources on the WIDA website</a:t>
            </a:r>
          </a:p>
          <a:p>
            <a:pPr>
              <a:lnSpc>
                <a:spcPct val="120000"/>
              </a:lnSpc>
            </a:pPr>
            <a:r>
              <a:rPr lang="en-US" sz="1800"/>
              <a:t>Download the PDF from the WIDA Website or purchase a book from the WIDA Store.</a:t>
            </a:r>
          </a:p>
          <a:p>
            <a:pPr>
              <a:lnSpc>
                <a:spcPct val="120000"/>
              </a:lnSpc>
            </a:pPr>
            <a:r>
              <a:rPr lang="en-US" sz="1800"/>
              <a:t>Access resources such as an introduction video, flyer, FAQs, focus bulletins, and more!</a:t>
            </a:r>
          </a:p>
          <a:p>
            <a:pPr marL="0" indent="0">
              <a:lnSpc>
                <a:spcPct val="120000"/>
              </a:lnSpc>
              <a:buNone/>
            </a:pPr>
            <a:r>
              <a:rPr lang="en-US" sz="2000" b="1"/>
              <a:t>Learn about the ELD Standards Framework, 2020 Edition with WIDA Professional Learning</a:t>
            </a:r>
            <a:endParaRPr lang="en-US" sz="1800"/>
          </a:p>
          <a:p>
            <a:pPr>
              <a:lnSpc>
                <a:spcPct val="120000"/>
              </a:lnSpc>
            </a:pPr>
            <a:r>
              <a:rPr lang="en-US" sz="1800"/>
              <a:t>Join the Q&amp;A Webinar Series, to learn about features and ask question about the 2020 Edition. Starting January 2021.</a:t>
            </a:r>
          </a:p>
          <a:p>
            <a:pPr>
              <a:lnSpc>
                <a:spcPct val="120000"/>
              </a:lnSpc>
            </a:pPr>
            <a:r>
              <a:rPr lang="en-US" sz="1800"/>
              <a:t>Learn about WIDA Professional Learning opportunities available starting February 2021. Registration for the WIDA Virtual Institute is currently open. </a:t>
            </a:r>
          </a:p>
        </p:txBody>
      </p:sp>
      <p:pic>
        <p:nvPicPr>
          <p:cNvPr id="5" name="Picture 4"/>
          <p:cNvPicPr>
            <a:picLocks noChangeAspect="1"/>
          </p:cNvPicPr>
          <p:nvPr/>
        </p:nvPicPr>
        <p:blipFill>
          <a:blip r:embed="rId3"/>
          <a:stretch>
            <a:fillRect/>
          </a:stretch>
        </p:blipFill>
        <p:spPr>
          <a:xfrm>
            <a:off x="9194105" y="273686"/>
            <a:ext cx="2741896" cy="6293675"/>
          </a:xfrm>
          <a:prstGeom prst="rect">
            <a:avLst/>
          </a:prstGeom>
        </p:spPr>
      </p:pic>
    </p:spTree>
    <p:extLst>
      <p:ext uri="{BB962C8B-B14F-4D97-AF65-F5344CB8AC3E}">
        <p14:creationId xmlns:p14="http://schemas.microsoft.com/office/powerpoint/2010/main" val="97427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ubmit your proposal now to present at the…"/>
          <p:cNvSpPr txBox="1"/>
          <p:nvPr/>
        </p:nvSpPr>
        <p:spPr>
          <a:xfrm>
            <a:off x="2007565" y="197221"/>
            <a:ext cx="8887961" cy="10363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5719" tIns="35719" rIns="35719" bIns="35719" anchor="t"/>
          <a:lstStyle/>
          <a:p>
            <a:pPr algn="ctr" defTabSz="321457">
              <a:spcAft>
                <a:spcPts val="422"/>
              </a:spcAft>
              <a:defRPr sz="3300" b="0">
                <a:solidFill>
                  <a:srgbClr val="47B5D9"/>
                </a:solidFill>
                <a:latin typeface="HurmeGeometricSans2 SemiBold"/>
                <a:ea typeface="HurmeGeometricSans2 SemiBold"/>
                <a:cs typeface="HurmeGeometricSans2 SemiBold"/>
                <a:sym typeface="HurmeGeometricSans2 SemiBold"/>
              </a:defRPr>
            </a:pPr>
            <a:r>
              <a:rPr lang="en-US">
                <a:solidFill>
                  <a:schemeClr val="tx1">
                    <a:lumMod val="95000"/>
                    <a:lumOff val="5000"/>
                  </a:schemeClr>
                </a:solidFill>
                <a:latin typeface="+mj-lt"/>
              </a:rPr>
              <a:t>WIDA ELD Standards Framework, 2020 Edition</a:t>
            </a:r>
          </a:p>
          <a:p>
            <a:pPr algn="ctr" defTabSz="321457">
              <a:spcAft>
                <a:spcPts val="422"/>
              </a:spcAft>
              <a:defRPr sz="3300" b="0">
                <a:solidFill>
                  <a:srgbClr val="47B5D9"/>
                </a:solidFill>
                <a:latin typeface="HurmeGeometricSans2 SemiBold"/>
                <a:ea typeface="HurmeGeometricSans2 SemiBold"/>
                <a:cs typeface="HurmeGeometricSans2 SemiBold"/>
                <a:sym typeface="HurmeGeometricSans2 SemiBold"/>
              </a:defRPr>
            </a:pPr>
            <a:r>
              <a:rPr lang="en-US">
                <a:solidFill>
                  <a:schemeClr val="tx1">
                    <a:lumMod val="95000"/>
                    <a:lumOff val="5000"/>
                  </a:schemeClr>
                </a:solidFill>
                <a:latin typeface="+mj-lt"/>
              </a:rPr>
              <a:t>Kindergarten – Grade 12</a:t>
            </a:r>
          </a:p>
          <a:p>
            <a:pPr defTabSz="321457">
              <a:lnSpc>
                <a:spcPts val="1055"/>
              </a:lnSpc>
              <a:defRPr sz="1200" b="0">
                <a:solidFill>
                  <a:srgbClr val="47B5D9"/>
                </a:solidFill>
                <a:latin typeface="HurmeGeometricSans2 SemiBold"/>
                <a:ea typeface="HurmeGeometricSans2 SemiBold"/>
                <a:cs typeface="HurmeGeometricSans2 SemiBold"/>
                <a:sym typeface="HurmeGeometricSans2 SemiBold"/>
              </a:defRPr>
            </a:pPr>
            <a:endParaRPr sz="1969">
              <a:latin typeface="HurmeGeometricSans2 Regular"/>
            </a:endParaRPr>
          </a:p>
          <a:p>
            <a:pPr defTabSz="321457">
              <a:spcAft>
                <a:spcPts val="422"/>
              </a:spcAft>
              <a:defRPr sz="2200" b="0">
                <a:latin typeface="HurmeGeometricSans2 SemiBold"/>
                <a:ea typeface="HurmeGeometricSans2 SemiBold"/>
                <a:cs typeface="HurmeGeometricSans2 SemiBold"/>
                <a:sym typeface="HurmeGeometricSans2 SemiBold"/>
              </a:defRPr>
            </a:pPr>
            <a:endParaRPr lang="en-US" sz="1125">
              <a:latin typeface="HurmeGeometricSans2 Regular"/>
            </a:endParaRPr>
          </a:p>
          <a:p>
            <a:pPr defTabSz="321457">
              <a:spcAft>
                <a:spcPts val="422"/>
              </a:spcAft>
              <a:defRPr sz="2200" b="0">
                <a:latin typeface="HurmeGeometricSans2 SemiBold"/>
                <a:ea typeface="HurmeGeometricSans2 SemiBold"/>
                <a:cs typeface="HurmeGeometricSans2 SemiBold"/>
                <a:sym typeface="HurmeGeometricSans2 SemiBold"/>
              </a:defRPr>
            </a:pPr>
            <a:endParaRPr sz="3094">
              <a:latin typeface="HurmeGeometricSans2 SemiBo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040" y="1390388"/>
            <a:ext cx="4405010" cy="5367403"/>
          </a:xfrm>
          <a:prstGeom prst="rect">
            <a:avLst/>
          </a:prstGeom>
        </p:spPr>
      </p:pic>
    </p:spTree>
    <p:extLst>
      <p:ext uri="{BB962C8B-B14F-4D97-AF65-F5344CB8AC3E}">
        <p14:creationId xmlns:p14="http://schemas.microsoft.com/office/powerpoint/2010/main" val="277195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88" y="0"/>
            <a:ext cx="4866760" cy="2317316"/>
          </a:xfrm>
        </p:spPr>
        <p:txBody>
          <a:bodyPr/>
          <a:lstStyle/>
          <a:p>
            <a:r>
              <a:rPr lang="en-US"/>
              <a:t>Organization of the 2020 Edition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43948" y="162370"/>
            <a:ext cx="5272086" cy="6378774"/>
          </a:xfrm>
        </p:spPr>
      </p:pic>
    </p:spTree>
    <p:extLst>
      <p:ext uri="{BB962C8B-B14F-4D97-AF65-F5344CB8AC3E}">
        <p14:creationId xmlns:p14="http://schemas.microsoft.com/office/powerpoint/2010/main" val="38045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393" y="182693"/>
            <a:ext cx="8464491" cy="1229295"/>
          </a:xfrm>
        </p:spPr>
        <p:txBody>
          <a:bodyPr/>
          <a:lstStyle/>
          <a:p>
            <a:r>
              <a:rPr lang="en-US"/>
              <a:t>What are the Big Ideas for 2020?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026" y="1835073"/>
            <a:ext cx="7339223" cy="4231430"/>
          </a:xfrm>
          <a:prstGeom prst="rect">
            <a:avLst/>
          </a:prstGeom>
        </p:spPr>
      </p:pic>
    </p:spTree>
    <p:extLst>
      <p:ext uri="{BB962C8B-B14F-4D97-AF65-F5344CB8AC3E}">
        <p14:creationId xmlns:p14="http://schemas.microsoft.com/office/powerpoint/2010/main" val="304937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CA41-A2E2-493B-ABC5-D043948BC49C}"/>
              </a:ext>
            </a:extLst>
          </p:cNvPr>
          <p:cNvSpPr>
            <a:spLocks noGrp="1"/>
          </p:cNvSpPr>
          <p:nvPr>
            <p:ph type="title"/>
          </p:nvPr>
        </p:nvSpPr>
        <p:spPr>
          <a:xfrm>
            <a:off x="838200" y="358904"/>
            <a:ext cx="10515600" cy="1325563"/>
          </a:xfrm>
        </p:spPr>
        <p:txBody>
          <a:bodyPr/>
          <a:lstStyle/>
          <a:p>
            <a:r>
              <a:rPr lang="en-US"/>
              <a:t>The WIDA ELD Standards </a:t>
            </a:r>
            <a:r>
              <a:rPr lang="en-US" b="1" u="sng"/>
              <a:t>Framework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361" y="1962547"/>
            <a:ext cx="8585278" cy="3051394"/>
          </a:xfrm>
          <a:prstGeom prst="rect">
            <a:avLst/>
          </a:prstGeom>
        </p:spPr>
      </p:pic>
    </p:spTree>
    <p:extLst>
      <p:ext uri="{BB962C8B-B14F-4D97-AF65-F5344CB8AC3E}">
        <p14:creationId xmlns:p14="http://schemas.microsoft.com/office/powerpoint/2010/main" val="403641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6217-F5DD-6949-BBEE-A68DE0C03C9D}"/>
              </a:ext>
            </a:extLst>
          </p:cNvPr>
          <p:cNvSpPr/>
          <p:nvPr/>
        </p:nvSpPr>
        <p:spPr>
          <a:xfrm>
            <a:off x="5863021" y="5615849"/>
            <a:ext cx="276038" cy="523220"/>
          </a:xfrm>
          <a:prstGeom prst="rect">
            <a:avLst/>
          </a:prstGeom>
        </p:spPr>
        <p:txBody>
          <a:bodyPr wrap="none">
            <a:spAutoFit/>
          </a:bodyPr>
          <a:lstStyle/>
          <a:p>
            <a:r>
              <a:rPr lang="en-US" sz="2800">
                <a:solidFill>
                  <a:schemeClr val="bg1"/>
                </a:solidFill>
              </a:rPr>
              <a:t>.</a:t>
            </a:r>
          </a:p>
        </p:txBody>
      </p:sp>
      <p:sp>
        <p:nvSpPr>
          <p:cNvPr id="2" name="TextBox 1">
            <a:extLst>
              <a:ext uri="{FF2B5EF4-FFF2-40B4-BE49-F238E27FC236}">
                <a16:creationId xmlns:a16="http://schemas.microsoft.com/office/drawing/2014/main" id="{0617678E-C793-364C-B415-0816E8813503}"/>
              </a:ext>
            </a:extLst>
          </p:cNvPr>
          <p:cNvSpPr txBox="1"/>
          <p:nvPr/>
        </p:nvSpPr>
        <p:spPr>
          <a:xfrm>
            <a:off x="1345871" y="5569527"/>
            <a:ext cx="184731" cy="369332"/>
          </a:xfrm>
          <a:prstGeom prst="rect">
            <a:avLst/>
          </a:prstGeom>
          <a:noFill/>
        </p:spPr>
        <p:txBody>
          <a:bodyPr wrap="none" rtlCol="0">
            <a:spAutoFit/>
          </a:bodyPr>
          <a:lstStyle/>
          <a:p>
            <a:endParaRPr lang="en-US"/>
          </a:p>
        </p:txBody>
      </p:sp>
      <p:sp>
        <p:nvSpPr>
          <p:cNvPr id="10" name="TextBox 9"/>
          <p:cNvSpPr txBox="1"/>
          <p:nvPr/>
        </p:nvSpPr>
        <p:spPr>
          <a:xfrm>
            <a:off x="1880631" y="3347266"/>
            <a:ext cx="2310493" cy="1200329"/>
          </a:xfrm>
          <a:prstGeom prst="rect">
            <a:avLst/>
          </a:prstGeom>
          <a:noFill/>
        </p:spPr>
        <p:txBody>
          <a:bodyPr wrap="square" rtlCol="0">
            <a:spAutoFit/>
          </a:bodyPr>
          <a:lstStyle/>
          <a:p>
            <a:pPr algn="ctr"/>
            <a:r>
              <a:rPr lang="en-US" sz="3600">
                <a:solidFill>
                  <a:schemeClr val="bg1"/>
                </a:solidFill>
              </a:rPr>
              <a:t>Can Do Philosophy</a:t>
            </a:r>
          </a:p>
        </p:txBody>
      </p:sp>
      <p:sp>
        <p:nvSpPr>
          <p:cNvPr id="8" name="Title 7">
            <a:extLst>
              <a:ext uri="{FF2B5EF4-FFF2-40B4-BE49-F238E27FC236}">
                <a16:creationId xmlns:a16="http://schemas.microsoft.com/office/drawing/2014/main" id="{141723B2-8284-4A7C-91B7-697DFC74A7FC}"/>
              </a:ext>
            </a:extLst>
          </p:cNvPr>
          <p:cNvSpPr>
            <a:spLocks noGrp="1"/>
          </p:cNvSpPr>
          <p:nvPr>
            <p:ph type="title"/>
          </p:nvPr>
        </p:nvSpPr>
        <p:spPr>
          <a:xfrm>
            <a:off x="838201" y="359229"/>
            <a:ext cx="3352924" cy="5256620"/>
          </a:xfrm>
        </p:spPr>
        <p:txBody>
          <a:bodyPr>
            <a:normAutofit/>
          </a:bodyPr>
          <a:lstStyle/>
          <a:p>
            <a:r>
              <a:rPr lang="en-US"/>
              <a:t>WIDA ELD Standards </a:t>
            </a:r>
            <a:r>
              <a:rPr lang="en-US" b="1" u="sng"/>
              <a:t>Statements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723" y="1364179"/>
            <a:ext cx="7533154" cy="3966173"/>
          </a:xfrm>
          <a:prstGeom prst="rect">
            <a:avLst/>
          </a:prstGeom>
        </p:spPr>
      </p:pic>
    </p:spTree>
    <p:extLst>
      <p:ext uri="{BB962C8B-B14F-4D97-AF65-F5344CB8AC3E}">
        <p14:creationId xmlns:p14="http://schemas.microsoft.com/office/powerpoint/2010/main" val="74481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3722-F244-4612-B274-26BC6CD6FACE}"/>
              </a:ext>
            </a:extLst>
          </p:cNvPr>
          <p:cNvSpPr>
            <a:spLocks noGrp="1"/>
          </p:cNvSpPr>
          <p:nvPr>
            <p:ph type="title"/>
          </p:nvPr>
        </p:nvSpPr>
        <p:spPr/>
        <p:txBody>
          <a:bodyPr>
            <a:normAutofit/>
          </a:bodyPr>
          <a:lstStyle/>
          <a:p>
            <a:r>
              <a:rPr lang="en-US"/>
              <a:t>Abbreviations for the Five Original WIDA ELD Standards Statements</a:t>
            </a:r>
          </a:p>
        </p:txBody>
      </p:sp>
      <p:pic>
        <p:nvPicPr>
          <p:cNvPr id="8" name="Picture 7">
            <a:extLst>
              <a:ext uri="{FF2B5EF4-FFF2-40B4-BE49-F238E27FC236}">
                <a16:creationId xmlns:a16="http://schemas.microsoft.com/office/drawing/2014/main" id="{3D85C7CB-2DC9-42E9-9871-5B00696F67C1}"/>
              </a:ext>
            </a:extLst>
          </p:cNvPr>
          <p:cNvPicPr>
            <a:picLocks noChangeAspect="1"/>
          </p:cNvPicPr>
          <p:nvPr/>
        </p:nvPicPr>
        <p:blipFill>
          <a:blip r:embed="rId3"/>
          <a:stretch>
            <a:fillRect/>
          </a:stretch>
        </p:blipFill>
        <p:spPr>
          <a:xfrm>
            <a:off x="838200" y="1690688"/>
            <a:ext cx="10134600" cy="4895850"/>
          </a:xfrm>
          <a:prstGeom prst="rect">
            <a:avLst/>
          </a:prstGeom>
        </p:spPr>
      </p:pic>
    </p:spTree>
    <p:extLst>
      <p:ext uri="{BB962C8B-B14F-4D97-AF65-F5344CB8AC3E}">
        <p14:creationId xmlns:p14="http://schemas.microsoft.com/office/powerpoint/2010/main" val="108877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Language Uses</a:t>
            </a:r>
          </a:p>
        </p:txBody>
      </p:sp>
      <p:sp>
        <p:nvSpPr>
          <p:cNvPr id="3" name="TextBox 2"/>
          <p:cNvSpPr txBox="1"/>
          <p:nvPr/>
        </p:nvSpPr>
        <p:spPr>
          <a:xfrm>
            <a:off x="1087778" y="2611341"/>
            <a:ext cx="4629976" cy="2062103"/>
          </a:xfrm>
          <a:prstGeom prst="rect">
            <a:avLst/>
          </a:prstGeom>
          <a:noFill/>
        </p:spPr>
        <p:txBody>
          <a:bodyPr wrap="square" rtlCol="0">
            <a:spAutoFit/>
          </a:bodyPr>
          <a:lstStyle/>
          <a:p>
            <a:pPr lvl="0">
              <a:defRPr/>
            </a:pPr>
            <a:r>
              <a:rPr lang="en-US" sz="3200"/>
              <a:t>KLUs: </a:t>
            </a:r>
          </a:p>
          <a:p>
            <a:pPr lvl="0">
              <a:defRPr/>
            </a:pPr>
            <a:r>
              <a:rPr lang="en-US" sz="3200"/>
              <a:t>Select genre families that appear across academic content standards.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43484" y="1690688"/>
            <a:ext cx="4703181" cy="4395894"/>
          </a:xfrm>
        </p:spPr>
      </p:pic>
    </p:spTree>
    <p:extLst>
      <p:ext uri="{BB962C8B-B14F-4D97-AF65-F5344CB8AC3E}">
        <p14:creationId xmlns:p14="http://schemas.microsoft.com/office/powerpoint/2010/main" val="218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4878"/>
            <a:ext cx="11353800" cy="1325563"/>
          </a:xfrm>
        </p:spPr>
        <p:txBody>
          <a:bodyPr/>
          <a:lstStyle/>
          <a:p>
            <a:r>
              <a:rPr lang="en-US"/>
              <a:t>Language Expectations</a:t>
            </a:r>
          </a:p>
        </p:txBody>
      </p:sp>
      <p:sp>
        <p:nvSpPr>
          <p:cNvPr id="5" name="TextBox 4">
            <a:extLst>
              <a:ext uri="{FF2B5EF4-FFF2-40B4-BE49-F238E27FC236}">
                <a16:creationId xmlns:a16="http://schemas.microsoft.com/office/drawing/2014/main" id="{E9EF4EC0-F848-4523-8929-A4D9F6A765D0}"/>
              </a:ext>
            </a:extLst>
          </p:cNvPr>
          <p:cNvSpPr txBox="1"/>
          <p:nvPr/>
        </p:nvSpPr>
        <p:spPr>
          <a:xfrm>
            <a:off x="0" y="6048347"/>
            <a:ext cx="12192000" cy="584775"/>
          </a:xfrm>
          <a:prstGeom prst="rect">
            <a:avLst/>
          </a:prstGeom>
          <a:noFill/>
        </p:spPr>
        <p:txBody>
          <a:bodyPr wrap="square" rtlCol="0">
            <a:spAutoFit/>
          </a:bodyPr>
          <a:lstStyle/>
          <a:p>
            <a:pPr lvl="0" algn="ctr">
              <a:defRPr/>
            </a:pPr>
            <a:r>
              <a:rPr lang="en-US" sz="3200"/>
              <a:t>Language Expectations are goals for content-driven language learning.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51" y="1917291"/>
            <a:ext cx="10429299" cy="3027976"/>
          </a:xfrm>
          <a:prstGeom prst="rect">
            <a:avLst/>
          </a:prstGeom>
        </p:spPr>
      </p:pic>
    </p:spTree>
    <p:extLst>
      <p:ext uri="{BB962C8B-B14F-4D97-AF65-F5344CB8AC3E}">
        <p14:creationId xmlns:p14="http://schemas.microsoft.com/office/powerpoint/2010/main" val="3453544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13" ma:contentTypeDescription="Create a new document." ma:contentTypeScope="" ma:versionID="e91556ca5b749d8b6cc649bd6d1df42f">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e6d97d833357786d06f7f99a69b53b8b" ns2:_="" ns3:_="">
    <xsd:import namespace="e29bb87e-0e7d-429d-bbbd-aff1f3b83421"/>
    <xsd:import namespace="dffc213f-309b-4b7f-9b4f-d096faa3b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181138-C402-41BB-AFA8-F95423785FB7}">
  <ds:schemaRefs>
    <ds:schemaRef ds:uri="dffc213f-309b-4b7f-9b4f-d096faa3bc86"/>
    <ds:schemaRef ds:uri="e29bb87e-0e7d-429d-bbbd-aff1f3b834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8D8C83-9832-487A-9434-3C1361851366}">
  <ds:schemaRefs>
    <ds:schemaRef ds:uri="http://schemas.microsoft.com/sharepoint/v3/contenttype/forms"/>
  </ds:schemaRefs>
</ds:datastoreItem>
</file>

<file path=customXml/itemProps3.xml><?xml version="1.0" encoding="utf-8"?>
<ds:datastoreItem xmlns:ds="http://schemas.openxmlformats.org/officeDocument/2006/customXml" ds:itemID="{9734C7FB-2986-47D6-9B38-6A586F9D5C58}">
  <ds:schemaRefs>
    <ds:schemaRef ds:uri="dffc213f-309b-4b7f-9b4f-d096faa3bc86"/>
    <ds:schemaRef ds:uri="e29bb87e-0e7d-429d-bbbd-aff1f3b83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WIDA English Language Development  Standards Framework, 2020 Edition: Kindergarten – Grade 12</vt:lpstr>
      <vt:lpstr>PowerPoint Presentation</vt:lpstr>
      <vt:lpstr>Organization of the 2020 Edition</vt:lpstr>
      <vt:lpstr>What are the Big Ideas for 2020?</vt:lpstr>
      <vt:lpstr>The WIDA ELD Standards Framework</vt:lpstr>
      <vt:lpstr>WIDA ELD Standards Statements</vt:lpstr>
      <vt:lpstr>Abbreviations for the Five Original WIDA ELD Standards Statements</vt:lpstr>
      <vt:lpstr>Key Language Uses</vt:lpstr>
      <vt:lpstr>Language Expectations</vt:lpstr>
      <vt:lpstr>Proficiency Level Descriptors</vt:lpstr>
      <vt:lpstr>Materials are Organized into Six Grade-Level Clusters  Corresponding to ACCESS for ELLs Online</vt:lpstr>
      <vt:lpstr>Supplemental Resources</vt:lpstr>
      <vt:lpstr>From 2012 to the 2020 Edition</vt:lpstr>
      <vt:lpstr>From 2012 to the 2020 Edition</vt:lpstr>
      <vt:lpstr>Educator next steps</vt:lpstr>
    </vt:vector>
  </TitlesOfParts>
  <Company>UW-Madison WCER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system</dc:title>
  <dc:creator>Andrea Cammilleri</dc:creator>
  <cp:revision>3</cp:revision>
  <dcterms:created xsi:type="dcterms:W3CDTF">2019-10-03T20:08:28Z</dcterms:created>
  <dcterms:modified xsi:type="dcterms:W3CDTF">2020-12-17T23:18:05Z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Global Tags">
    <vt:lpwstr>3;#Marketing|99eb4547-86f5-4842-8f5d-82d2a080fe8f</vt:lpwstr>
  </property>
</Properties>
</file>