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8"/>
  </p:notesMasterIdLst>
  <p:handoutMasterIdLst>
    <p:handoutMasterId r:id="rId9"/>
  </p:handoutMasterIdLst>
  <p:sldIdLst>
    <p:sldId id="294" r:id="rId5"/>
    <p:sldId id="296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5BA63A-30D5-8270-79EB-1C280CC04C59}" name="Samuel Aguirre" initials="SA" userId="S::saaguirre@wisc.edu::7b2ca0be-047d-475d-a536-4b15e3046826" providerId="AD"/>
  <p188:author id="{BAFAF85B-2E3C-929A-C6AE-5C3648B1FC9A}" name="Courtney Skare" initials="CS" userId="S::caskare@wisc.edu::2a457690-767a-4ead-bbc5-4da489466bfc" providerId="AD"/>
  <p188:author id="{D510D06F-6469-5110-9DF2-30C6A9C8C749}" name="Jennifer Aleckson" initials="JA" userId="S::jaleckson@wisc.edu::c2279e8e-b4ab-4106-8002-1b8e006c4731" providerId="AD"/>
  <p188:author id="{695E87A2-0B9C-2239-096F-08A4934F8C1A}" name="Ellie Frazier" initials="EF" userId="S::dnfrazier@wisc.edu::53d74b11-afdf-4c98-86b3-21adac3fd2c5" providerId="AD"/>
  <p188:author id="{C4E842D2-D0D3-D808-836A-3FFFE720864C}" name="Fatima Rivera" initials="FR" userId="S::frivera2@wisc.edu::540576e6-3f98-403e-b6ef-623a6e1b18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2A1"/>
    <a:srgbClr val="3C98D7"/>
    <a:srgbClr val="FCAF16"/>
    <a:srgbClr val="619B34"/>
    <a:srgbClr val="45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26124-D98E-3480-2D27-B0C4820874DE}" v="62" dt="2023-09-29T19:22:30.953"/>
    <p1510:client id="{1D04F187-4BE7-1E2F-1106-B7E9E7100792}" v="1" dt="2023-09-15T15:34:18.136"/>
    <p1510:client id="{1E6555DE-898F-CDAF-1188-2CB90D192429}" v="2" dt="2023-08-01T15:27:27.855"/>
    <p1510:client id="{343C1EA5-4553-8C4A-41FC-16FFA52E378A}" v="2" dt="2023-07-31T21:03:41.517"/>
    <p1510:client id="{391F8967-917A-1A2A-49E5-ABC06FBE6374}" v="2" dt="2023-08-01T01:26:39.847"/>
    <p1510:client id="{4313C36A-8465-51FF-8D06-530DAF9C95FB}" v="2" dt="2023-07-31T20:32:39.786"/>
    <p1510:client id="{49D3870C-A08E-45C0-E9C3-A37C48A69737}" v="4" dt="2023-08-02T20:49:29.460"/>
    <p1510:client id="{736450B5-865D-F511-61A0-307F7C8718AD}" v="8" dt="2023-09-29T17:02:22.358"/>
    <p1510:client id="{77678523-EB03-EA5B-2A74-E6B29A9D2BCA}" v="5" dt="2023-07-31T19:27:57.616"/>
    <p1510:client id="{7BF8DFC0-D4E7-A71F-159F-6FDCD24CFE9C}" v="18" dt="2023-07-31T20:04:26.600"/>
    <p1510:client id="{889075F8-25C5-6FF0-7D79-17BE8BABC268}" v="2" dt="2023-07-31T20:22:38.260"/>
    <p1510:client id="{8B75DF85-3693-B8CF-757B-DD178C59BDFA}" v="64" dt="2023-07-31T18:51:34.729"/>
    <p1510:client id="{8F4FF9D0-2A48-D1D3-5185-8CE8CDF1F576}" v="36" dt="2023-08-03T16:51:18.028"/>
    <p1510:client id="{95007A6D-570C-21EA-DF62-C51047C46C56}" v="4" dt="2023-07-31T21:16:01.855"/>
    <p1510:client id="{965492AE-EACF-BB67-BCE4-A5DBCAF5772E}" v="18" dt="2023-09-29T18:33:49.901"/>
    <p1510:client id="{9BFBBE26-34C9-C4D0-789B-4F5633EEADA9}" v="3" dt="2023-07-31T19:35:15.723"/>
    <p1510:client id="{9BFF71C7-4B5E-A278-721D-D05D312FF1B9}" v="122" dt="2023-07-31T22:24:56.126"/>
    <p1510:client id="{A2AC371A-BFCC-5028-A116-BA48BAAA1DE5}" v="112" dt="2023-07-31T16:56:52.102"/>
    <p1510:client id="{BB0F3D02-FFEF-E1BE-E7F5-080C472B9644}" v="37" dt="2023-08-01T01:22:47.443"/>
    <p1510:client id="{EA15852E-9725-404A-172D-0E127230B57A}" v="305" dt="2023-07-31T17:03:06.201"/>
    <p1510:client id="{F845DE82-456C-A890-5AFD-E6D2DC0ADDCF}" v="21" dt="2023-09-29T21:47:50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6BCDD-5D4D-46F5-AB40-3A1B5CBC78E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FE6B-8C73-4C5D-AE7F-49DE9A6C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54F90-B980-40FC-ACBD-5F3E84C739A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5504-7911-47DD-A0B4-5C7FC246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groups/ensenandoenespanol/" TargetMode="External"/><Relationship Id="rId3" Type="http://schemas.openxmlformats.org/officeDocument/2006/relationships/hyperlink" Target="http://www.facebook.com/groups/WIDAEducators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www.facebook.com/groups/successformllswithdisabilities" TargetMode="External"/><Relationship Id="rId9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groups/ensenandoenespanol/" TargetMode="External"/><Relationship Id="rId3" Type="http://schemas.openxmlformats.org/officeDocument/2006/relationships/hyperlink" Target="http://www.facebook.com/groups/WIDAEducators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www.facebook.com/groups/successformllswithdisabilities" TargetMode="Externa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native-land.ca/" TargetMode="Externa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native-land.ca/" TargetMode="Externa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561" y="1122363"/>
            <a:ext cx="8464492" cy="3377836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Workshop Title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561" y="5098329"/>
            <a:ext cx="8464550" cy="52423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Date and Location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561" y="5716047"/>
            <a:ext cx="8464550" cy="52423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Facilitator</a:t>
            </a:r>
          </a:p>
        </p:txBody>
      </p:sp>
      <p:sp>
        <p:nvSpPr>
          <p:cNvPr id="6" name="TextBox 6"/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2"/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38EF8E16-CEEC-2BCF-7B0C-10A8DC6870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8" y="261285"/>
            <a:ext cx="1874188" cy="594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EC44F0F-EE48-9BD4-996D-58D8E4EA5D54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7F8999F-9035-5D55-E931-9764DBE8F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6602C1-DC58-D7B5-D705-EBA3ABCF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8490DC-EE94-A771-EF24-7551DB4E3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7987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3D21300-5AD2-D579-4408-ED7F19B4C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50" y="212809"/>
            <a:ext cx="1309587" cy="15544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926F-115C-A40B-6D9F-5675D9A5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FC35DF-0BEE-82E2-AB6D-53B0DBD14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6957671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1730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CF55BBFA-5166-EBDA-E286-0BA284417A7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039A37C-B726-9A77-4BB6-6FD783DBA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FCF8FC-C869-E218-D2BF-5B9D4921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1505F4-FBBE-1BA0-B8DE-490AD2037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191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8" name="Picture 7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9B0FE5E2-1B2F-0DA5-A86E-4DC213DDC7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10" y="268217"/>
            <a:ext cx="1832465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E4F9-3266-112F-38DD-9BFD846F8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A1EFE9-1662-BBCF-3C58-7F3BF2081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3" y="471340"/>
            <a:ext cx="6382636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2720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CE36B41-5FE2-FDCD-FC19-3F9DD1FC7C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31" y="5159138"/>
            <a:ext cx="1588637" cy="15544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72CBC4-19F8-83C1-EAAC-33246F69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68F929-A20B-7FA3-BD7D-1B851DFCF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36172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CE36B41-5FE2-FDCD-FC19-3F9DD1FC7C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31" y="181789"/>
            <a:ext cx="1588637" cy="15544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8212A-A98B-BB74-C107-86985D6DF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9FEC2B-ED48-FBE4-0A61-B5EFFB925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3" y="471340"/>
            <a:ext cx="6750282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7819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66EBE8A-9B30-0E74-2945-3DBA128BF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51" y="5275239"/>
            <a:ext cx="1270268" cy="15544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42D223-25E9-F432-7E5E-40D281F9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24B96E-637E-FD26-8685-A0739F4BB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0261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66EBE8A-9B30-0E74-2945-3DBA128BF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51" y="24510"/>
            <a:ext cx="1270268" cy="15544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C075-5B2F-F359-19F9-4678B3FD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F5982F-210B-D07B-F95A-E36FFEAD4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7193341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68388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A66B726-56C5-7285-BA62-3E3E4744FC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37" y="5312947"/>
            <a:ext cx="2273463" cy="15544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E9675C-5B14-0689-9A48-7D7D7FBC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AC4828-71AE-F7F3-50C5-7D2436D9B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67376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42D223-25E9-F432-7E5E-40D281F9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24B96E-637E-FD26-8685-A0739F4BB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4" name="Picture 3" descr="A cartoon of a person sitting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72883F7F-7BF1-7CAC-F3E0-A819B0061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01" y="5207493"/>
            <a:ext cx="846204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4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561" y="1122363"/>
            <a:ext cx="8464492" cy="3377836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Workshop Title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561" y="5098329"/>
            <a:ext cx="8464550" cy="52423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Date and Location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503" y="5716047"/>
            <a:ext cx="8464550" cy="52423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Facilitator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ED7473A-98D9-6B66-846D-98FFB0ACEBD9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2"/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A007406-56BF-AC30-BE38-B0BAEB7B3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8" y="261285"/>
            <a:ext cx="1874188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22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C075-5B2F-F359-19F9-4678B3FD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F5982F-210B-D07B-F95A-E36FFEAD4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7683535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8" name="Picture 7" descr="A cartoon of a person sitting in a chair&#10;&#10;Description automatically generated">
            <a:extLst>
              <a:ext uri="{FF2B5EF4-FFF2-40B4-BE49-F238E27FC236}">
                <a16:creationId xmlns:a16="http://schemas.microsoft.com/office/drawing/2014/main" id="{78DF0D54-C4D4-D52B-B161-4CCA9A899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63" y="130120"/>
            <a:ext cx="84897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4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7EA6-A502-A6D4-47B1-68E9DF89B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FF3910-5C6C-6B3D-CE8B-6A1BB600B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74209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78841"/>
            <a:ext cx="7886700" cy="2533476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Section Title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WI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140" y="719807"/>
            <a:ext cx="3726427" cy="67408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62192" y="4115787"/>
            <a:ext cx="3550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The WIDA Consortium is made up of 41 U.S. states, territories, and education agencies.  Additionally, WIDA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Español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 supports Spanish language instruction in grades K-12.</a:t>
            </a:r>
            <a:endParaRPr lang="en-US" sz="1400"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7644" y="1497818"/>
            <a:ext cx="432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WIDA provides a trusted, comprehensive approach to supporting, teaching, and assessing multilingual learners.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67" y="1029373"/>
            <a:ext cx="3624217" cy="301214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96AB171-B4AE-AB99-81C6-8C5BD16F65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51" y="5509608"/>
            <a:ext cx="2609592" cy="806364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21463E63-E16E-A228-B9ED-13C19C68BD29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732B5A9-8FCD-FC8F-0FBE-A08EE9032D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13" name="Picture 12" descr="A diagram of standards for multilingual learning&#10;&#10;Description automatically generated with low confidence">
            <a:extLst>
              <a:ext uri="{FF2B5EF4-FFF2-40B4-BE49-F238E27FC236}">
                <a16:creationId xmlns:a16="http://schemas.microsoft.com/office/drawing/2014/main" id="{53A5C270-CCCE-9BFC-4FAF-D1E10FA3BA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7" y="2081877"/>
            <a:ext cx="3987539" cy="39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6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WIDA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14F4CA97-7FEF-42DF-3526-744A6A444063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AE58284-97ED-5256-4AF8-90C002483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8FAEC6-7046-5088-9DA7-39D74EEEB5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140" y="719807"/>
            <a:ext cx="3726427" cy="6740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B000A8-2E3F-B0EF-8104-618E3A18A4F4}"/>
              </a:ext>
            </a:extLst>
          </p:cNvPr>
          <p:cNvSpPr txBox="1"/>
          <p:nvPr userDrawn="1"/>
        </p:nvSpPr>
        <p:spPr>
          <a:xfrm>
            <a:off x="367644" y="1497818"/>
            <a:ext cx="432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WIDA provides a trusted, comprehensive approach to supporting, teaching, and assessing multilingual learners.</a:t>
            </a:r>
          </a:p>
        </p:txBody>
      </p:sp>
      <p:pic>
        <p:nvPicPr>
          <p:cNvPr id="18" name="Picture 17" descr="A diagram of standards for multilingual learning&#10;&#10;Description automatically generated with low confidence">
            <a:extLst>
              <a:ext uri="{FF2B5EF4-FFF2-40B4-BE49-F238E27FC236}">
                <a16:creationId xmlns:a16="http://schemas.microsoft.com/office/drawing/2014/main" id="{3B3329B3-1335-9C5B-9DD8-786538B0F8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7" y="2081877"/>
            <a:ext cx="3987539" cy="39875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BA2A6-9283-4247-1ACF-C5E9AB40D303}"/>
              </a:ext>
            </a:extLst>
          </p:cNvPr>
          <p:cNvSpPr txBox="1"/>
          <p:nvPr userDrawn="1"/>
        </p:nvSpPr>
        <p:spPr>
          <a:xfrm>
            <a:off x="5062192" y="4115787"/>
            <a:ext cx="3550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The WIDA Consortium is made up of 41 U.S. states, territories, and education agencies.  Additionally, WIDA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Español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 supports Spanish language instruction in grades K-12.</a:t>
            </a:r>
            <a:endParaRPr lang="en-US" sz="1400"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05490D-AC5F-224C-1739-792580C09A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67" y="1029373"/>
            <a:ext cx="3624217" cy="3012142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1F79AF7-9DF6-7E4E-A5F7-3C6423C417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51" y="5509608"/>
            <a:ext cx="2609592" cy="8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55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at is WI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9F4137-0069-A048-B3C3-571F5D17EB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58" y="900841"/>
            <a:ext cx="6139484" cy="6126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97AAA3-A617-4142-8E7C-7F19BAA4B409}"/>
              </a:ext>
            </a:extLst>
          </p:cNvPr>
          <p:cNvSpPr txBox="1"/>
          <p:nvPr userDrawn="1"/>
        </p:nvSpPr>
        <p:spPr>
          <a:xfrm>
            <a:off x="353869" y="5252240"/>
            <a:ext cx="843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Visit us at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C98D7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wida.wisc.edu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or email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C98D7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help@wida.us</a:t>
            </a:r>
            <a:endParaRPr lang="en-US" sz="2800">
              <a:solidFill>
                <a:srgbClr val="3C98D7"/>
              </a:solidFill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96707" y="4000341"/>
            <a:ext cx="8565693" cy="585975"/>
            <a:chOff x="196707" y="4000341"/>
            <a:chExt cx="8565693" cy="5859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5C1F2E-AB47-D942-A0F3-E10D09DA0892}"/>
                </a:ext>
              </a:extLst>
            </p:cNvPr>
            <p:cNvSpPr txBox="1"/>
            <p:nvPr userDrawn="1"/>
          </p:nvSpPr>
          <p:spPr>
            <a:xfrm>
              <a:off x="196707" y="4000341"/>
              <a:ext cx="1855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On Twitter: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@WIDA_UW</a:t>
              </a:r>
              <a:endParaRPr lang="en-US" sz="16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A116B6-2F03-434C-B212-DD952CB1D48E}"/>
                </a:ext>
              </a:extLst>
            </p:cNvPr>
            <p:cNvSpPr txBox="1"/>
            <p:nvPr userDrawn="1"/>
          </p:nvSpPr>
          <p:spPr>
            <a:xfrm>
              <a:off x="2612305" y="4000341"/>
              <a:ext cx="1534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On Facebook: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@WIDA.UW</a:t>
              </a:r>
              <a:endParaRPr lang="en-US" sz="16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6DE783-D218-3144-AEE7-79DF79FC33A0}"/>
                </a:ext>
              </a:extLst>
            </p:cNvPr>
            <p:cNvSpPr txBox="1"/>
            <p:nvPr userDrawn="1"/>
          </p:nvSpPr>
          <p:spPr>
            <a:xfrm>
              <a:off x="6928704" y="4000341"/>
              <a:ext cx="1833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On LinkedIn: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@WIDA-UW</a:t>
              </a:r>
              <a:endParaRPr lang="en-US" sz="16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A116B6-2F03-434C-B212-DD952CB1D48E}"/>
                </a:ext>
              </a:extLst>
            </p:cNvPr>
            <p:cNvSpPr txBox="1"/>
            <p:nvPr userDrawn="1"/>
          </p:nvSpPr>
          <p:spPr>
            <a:xfrm>
              <a:off x="4809505" y="4001541"/>
              <a:ext cx="1534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On Instagram: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@WIDA_UW</a:t>
              </a:r>
              <a:endParaRPr lang="en-US" sz="16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14" y="2637583"/>
            <a:ext cx="1371600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82" y="2205246"/>
            <a:ext cx="2286000" cy="2286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42" y="2708166"/>
            <a:ext cx="1275420" cy="12801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52" y="2625830"/>
            <a:ext cx="1371600" cy="13716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CC068BD4-18BC-9858-477A-D001950B204C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EABCBC1-7A5D-8C44-CFF7-AC619F382F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1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034AE36-EFA8-F64C-ABDD-8AE31B21B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9F4137-0069-A048-B3C3-571F5D17EB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58" y="900841"/>
            <a:ext cx="6139484" cy="6126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97AAA3-A617-4142-8E7C-7F19BAA4B409}"/>
              </a:ext>
            </a:extLst>
          </p:cNvPr>
          <p:cNvSpPr txBox="1"/>
          <p:nvPr userDrawn="1"/>
        </p:nvSpPr>
        <p:spPr>
          <a:xfrm>
            <a:off x="353869" y="5252240"/>
            <a:ext cx="843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Visit us at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C98D7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wida.wisc.edu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or email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C98D7"/>
                </a:solidFill>
                <a:effectLst/>
                <a:uLnTx/>
                <a:uFillTx/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help@wida.us</a:t>
            </a:r>
            <a:endParaRPr lang="en-US" sz="2800">
              <a:solidFill>
                <a:srgbClr val="3C98D7"/>
              </a:solidFill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6707" y="4000341"/>
            <a:ext cx="8565693" cy="585975"/>
            <a:chOff x="196707" y="4000341"/>
            <a:chExt cx="8565693" cy="5859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5C1F2E-AB47-D942-A0F3-E10D09DA0892}"/>
                </a:ext>
              </a:extLst>
            </p:cNvPr>
            <p:cNvSpPr txBox="1"/>
            <p:nvPr userDrawn="1"/>
          </p:nvSpPr>
          <p:spPr>
            <a:xfrm>
              <a:off x="196707" y="4000341"/>
              <a:ext cx="1855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On Twitter: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@WIDA_UW</a:t>
              </a:r>
              <a:endParaRPr lang="en-US" sz="16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A116B6-2F03-434C-B212-DD952CB1D48E}"/>
                </a:ext>
              </a:extLst>
            </p:cNvPr>
            <p:cNvSpPr txBox="1"/>
            <p:nvPr userDrawn="1"/>
          </p:nvSpPr>
          <p:spPr>
            <a:xfrm>
              <a:off x="2612305" y="4000341"/>
              <a:ext cx="1534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On Facebook: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@WIDA.UW</a:t>
              </a:r>
              <a:endParaRPr lang="en-US" sz="16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6DE783-D218-3144-AEE7-79DF79FC33A0}"/>
                </a:ext>
              </a:extLst>
            </p:cNvPr>
            <p:cNvSpPr txBox="1"/>
            <p:nvPr userDrawn="1"/>
          </p:nvSpPr>
          <p:spPr>
            <a:xfrm>
              <a:off x="6928704" y="4000341"/>
              <a:ext cx="1833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On LinkedIn: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@WIDA-UW</a:t>
              </a:r>
              <a:endParaRPr lang="en-US" sz="16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A116B6-2F03-434C-B212-DD952CB1D48E}"/>
                </a:ext>
              </a:extLst>
            </p:cNvPr>
            <p:cNvSpPr txBox="1"/>
            <p:nvPr userDrawn="1"/>
          </p:nvSpPr>
          <p:spPr>
            <a:xfrm>
              <a:off x="4809505" y="4001541"/>
              <a:ext cx="1534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On Instagram: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Red Hat Display" panose="02010303040201060303" pitchFamily="2" charset="0"/>
                  <a:cs typeface="Red Hat Display" panose="02010303040201060303" pitchFamily="2" charset="0"/>
                </a:rPr>
                <a:t>@WIDA_UW</a:t>
              </a:r>
              <a:endParaRPr lang="en-US" sz="16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14" y="2637583"/>
            <a:ext cx="1371600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82" y="2205246"/>
            <a:ext cx="2286000" cy="228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42" y="2708166"/>
            <a:ext cx="1275420" cy="12801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52" y="2625830"/>
            <a:ext cx="1371600" cy="13716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F8A5E845-3759-48F9-13A1-DF58EE711286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DDA0270-B6F7-BEBC-FEEA-F0172381F3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3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at is WI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2733773" y="1937462"/>
            <a:ext cx="61390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WIDA Educator Exchange</a:t>
            </a:r>
          </a:p>
          <a:p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A space to exchange ideas, share resources, and engage in discussion to help multilingual learners succeed. </a:t>
            </a:r>
          </a:p>
          <a:p>
            <a:endParaRPr lang="en-US" sz="1400" b="1"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  <a:hlinkClick r:id="rId3"/>
              </a:rPr>
              <a:t>www.facebook.com/groups/WIDAEducators</a:t>
            </a:r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743201" y="3338541"/>
            <a:ext cx="6127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Supporting Success for Multilingual Learners with Disabilities</a:t>
            </a:r>
          </a:p>
          <a:p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A space to exchange ideas, share resources, and engage in discussion to help multilingual learners with disabilities succeed.</a:t>
            </a:r>
          </a:p>
          <a:p>
            <a:endParaRPr lang="en-US" sz="1400"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  <a:hlinkClick r:id="rId4"/>
              </a:rPr>
              <a:t>www.facebook.com/groups/successformllswithdisabilities</a:t>
            </a:r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0" y="3347966"/>
            <a:ext cx="2240280" cy="1169317"/>
          </a:xfrm>
          <a:prstGeom prst="rect">
            <a:avLst/>
          </a:prstGeom>
        </p:spPr>
      </p:pic>
      <p:pic>
        <p:nvPicPr>
          <p:cNvPr id="34" name="Content Placeholder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2" y="1909185"/>
            <a:ext cx="2236839" cy="125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7DECC-E314-3355-E9FD-73B404D58D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65" y="4681390"/>
            <a:ext cx="2240280" cy="1169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46B601-8C99-77BE-E97F-837038CD44F2}"/>
              </a:ext>
            </a:extLst>
          </p:cNvPr>
          <p:cNvSpPr txBox="1"/>
          <p:nvPr userDrawn="1"/>
        </p:nvSpPr>
        <p:spPr>
          <a:xfrm>
            <a:off x="2752627" y="4697572"/>
            <a:ext cx="61274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b="1" noProof="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Enseñando en español</a:t>
            </a:r>
          </a:p>
          <a:p>
            <a:r>
              <a:rPr lang="en-US" sz="1400" b="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A space to exchange ideas, share resources, and engage in discussion to support fellow educators of Spanish working with bi/multilingual learners.</a:t>
            </a:r>
          </a:p>
          <a:p>
            <a:endParaRPr lang="en-US" sz="1400" b="0"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1400" b="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  <a:hlinkClick r:id="rId8"/>
              </a:rPr>
              <a:t>www.facebook.com/groups/ensenandoenespanol/</a:t>
            </a:r>
            <a:r>
              <a:rPr lang="en-US" sz="1400" b="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D891B7-0F1D-97E0-AE47-8FAE938B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461394"/>
            <a:ext cx="8464491" cy="1229295"/>
          </a:xfrm>
        </p:spPr>
        <p:txBody>
          <a:bodyPr>
            <a:normAutofit fontScale="90000"/>
          </a:bodyPr>
          <a:lstStyle>
            <a:lvl1pPr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b="1">
                <a:cs typeface="Calibri"/>
              </a:rPr>
              <a:t>Stay Connected with </a:t>
            </a:r>
            <a:br>
              <a:rPr lang="en-US" b="1">
                <a:cs typeface="Calibri"/>
              </a:rPr>
            </a:br>
            <a:r>
              <a:rPr lang="en-US" b="1">
                <a:cs typeface="Calibri"/>
              </a:rPr>
              <a:t>#WIDA Facebook Groups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9E32984E-1CDF-C3CA-DF75-34AFB9A26710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335425A-7A67-44B4-EBB2-9C2E1CC68F8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94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034AE36-EFA8-F64C-ABDD-8AE31B21B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B54C6A-D67E-AC90-A506-D947D25BFF3F}"/>
              </a:ext>
            </a:extLst>
          </p:cNvPr>
          <p:cNvSpPr txBox="1"/>
          <p:nvPr userDrawn="1"/>
        </p:nvSpPr>
        <p:spPr>
          <a:xfrm>
            <a:off x="2733773" y="1937462"/>
            <a:ext cx="61390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WIDA Educator Exchange</a:t>
            </a:r>
          </a:p>
          <a:p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A space to exchange ideas, share resources, and engage in discussion to help multilingual learners succeed. </a:t>
            </a:r>
          </a:p>
          <a:p>
            <a:endParaRPr lang="en-US" sz="1400" b="1"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  <a:hlinkClick r:id="rId3"/>
              </a:rPr>
              <a:t>www.facebook.com/groups/WIDAEducators</a:t>
            </a:r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5163F-33A3-40AD-3AE2-9D9E14797CE0}"/>
              </a:ext>
            </a:extLst>
          </p:cNvPr>
          <p:cNvSpPr txBox="1"/>
          <p:nvPr userDrawn="1"/>
        </p:nvSpPr>
        <p:spPr>
          <a:xfrm>
            <a:off x="2743201" y="3338541"/>
            <a:ext cx="6127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Supporting Success for Multilingual Learners with Disabilities</a:t>
            </a:r>
          </a:p>
          <a:p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A space to exchange ideas, share resources, and engage in discussion to help multilingual learners with disabilities succeed.</a:t>
            </a:r>
          </a:p>
          <a:p>
            <a:endParaRPr lang="en-US" sz="1400"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  <a:hlinkClick r:id="rId4"/>
              </a:rPr>
              <a:t>www.facebook.com/groups/successformllswithdisabilities</a:t>
            </a:r>
            <a:r>
              <a:rPr lang="en-US" sz="14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5A3F53-F74C-E795-8BB4-D368D76DD2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0" y="3347966"/>
            <a:ext cx="2240280" cy="1169317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BFE5D88E-62AB-B2A6-62E8-93048EFCDB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2" y="1909185"/>
            <a:ext cx="2236839" cy="1258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2CEB3B-551C-57E5-FB32-AAEAF222C7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65" y="4681390"/>
            <a:ext cx="2240280" cy="1169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D2B60E-7675-9A6A-816B-D78273112711}"/>
              </a:ext>
            </a:extLst>
          </p:cNvPr>
          <p:cNvSpPr txBox="1"/>
          <p:nvPr userDrawn="1"/>
        </p:nvSpPr>
        <p:spPr>
          <a:xfrm>
            <a:off x="2752627" y="4697572"/>
            <a:ext cx="61274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b="1" noProof="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Enseñando en español</a:t>
            </a:r>
          </a:p>
          <a:p>
            <a:r>
              <a:rPr lang="en-US" sz="1400" b="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A space to exchange ideas, share resources, and engage in discussion to support fellow educators of Spanish working with bi/multilingual learners.</a:t>
            </a:r>
          </a:p>
          <a:p>
            <a:endParaRPr lang="en-US" sz="1400" b="0">
              <a:latin typeface="+mn-lt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r>
              <a:rPr lang="en-US" sz="1400" b="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  <a:hlinkClick r:id="rId8"/>
              </a:rPr>
              <a:t>www.facebook.com/groups/ensenandoenespanol/</a:t>
            </a:r>
            <a:r>
              <a:rPr lang="en-US" sz="1400" b="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4C9F28-EFF4-5CA1-5241-ACDD45F0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461394"/>
            <a:ext cx="8464491" cy="1229295"/>
          </a:xfrm>
        </p:spPr>
        <p:txBody>
          <a:bodyPr>
            <a:normAutofit fontScale="90000"/>
          </a:bodyPr>
          <a:lstStyle>
            <a:lvl1pPr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b="1">
                <a:cs typeface="Calibri"/>
              </a:rPr>
              <a:t>Stay Connected with </a:t>
            </a:r>
            <a:br>
              <a:rPr lang="en-US" b="1">
                <a:cs typeface="Calibri"/>
              </a:rPr>
            </a:br>
            <a:r>
              <a:rPr lang="en-US" b="1">
                <a:cs typeface="Calibri"/>
              </a:rPr>
              <a:t>#WIDA Facebook Groups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6E5DC87-60A4-3A58-54A9-8404FF75A402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0836081-4672-4929-DD3B-AD16F030BD3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0E89E16-A29C-D41F-A404-996959A35176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E479285-7013-0E5D-3874-968980603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CD1EE3BA-B3A1-94F9-8842-61487098C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9077" y="828257"/>
            <a:ext cx="4672646" cy="5250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02924A-2322-DEF9-EEE1-E607AC5C7F2C}"/>
              </a:ext>
            </a:extLst>
          </p:cNvPr>
          <p:cNvSpPr txBox="1"/>
          <p:nvPr userDrawn="1"/>
        </p:nvSpPr>
        <p:spPr>
          <a:xfrm>
            <a:off x="3165238" y="6118296"/>
            <a:ext cx="285817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hlinkClick r:id="rId5"/>
              </a:rPr>
              <a:t>https://native-land.ca/</a:t>
            </a:r>
            <a:r>
              <a:rPr lang="en-US" sz="220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544CE2BE-98FE-04F1-06A5-099C6583B443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821D570-F0EE-320D-79E5-CEB13FBB34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D19ABEBB-BEC3-8E3A-A269-E96B8D4AF2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9077" y="828257"/>
            <a:ext cx="4672646" cy="5250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C5E479-AD56-CDE8-11A6-C28F8B73090B}"/>
              </a:ext>
            </a:extLst>
          </p:cNvPr>
          <p:cNvSpPr txBox="1"/>
          <p:nvPr userDrawn="1"/>
        </p:nvSpPr>
        <p:spPr>
          <a:xfrm>
            <a:off x="3165238" y="6118296"/>
            <a:ext cx="285817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hlinkClick r:id="rId5"/>
              </a:rPr>
              <a:t>https://native-land.ca/</a:t>
            </a:r>
            <a:r>
              <a:rPr lang="en-US" sz="220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0E89E16-A29C-D41F-A404-996959A35176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E479285-7013-0E5D-3874-968980603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10E294-22F8-D55F-BCF1-3E1674C1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C26EBE-9BCB-DB1D-F151-2207E7061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055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36" y="6246668"/>
            <a:ext cx="2208665" cy="458387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0E89E16-A29C-D41F-A404-996959A35176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10E294-22F8-D55F-BCF1-3E1674C1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C26EBE-9BCB-DB1D-F151-2207E7061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75030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544CE2BE-98FE-04F1-06A5-099C6583B443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821D570-F0EE-320D-79E5-CEB13FBB34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8C4F0C-81CD-6DA8-7B81-8956D3E7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668A47-8708-C740-83A6-0AFEC8E71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946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72CBC4-19F8-83C1-EAAC-33246F69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68F929-A20B-7FA3-BD7D-1B851DFCF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2" y="471340"/>
            <a:ext cx="8428223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3" name="Picture 2" descr="A group of people with crutches&#10;&#10;Description automatically generated">
            <a:extLst>
              <a:ext uri="{FF2B5EF4-FFF2-40B4-BE49-F238E27FC236}">
                <a16:creationId xmlns:a16="http://schemas.microsoft.com/office/drawing/2014/main" id="{E3786F34-DDB7-1814-BE1B-A8EBCE500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38" y="5126567"/>
            <a:ext cx="191437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2498098" y="6574071"/>
            <a:ext cx="4157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6" y="6248303"/>
            <a:ext cx="1441683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926F-115C-A40B-6D9F-5675D9A5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828800"/>
            <a:ext cx="843699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FC35DF-0BEE-82E2-AB6D-53B0DBD14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103" y="471340"/>
            <a:ext cx="6590026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8" name="Picture 7" descr="A group of people with crutches&#10;&#10;Description automatically generated">
            <a:extLst>
              <a:ext uri="{FF2B5EF4-FFF2-40B4-BE49-F238E27FC236}">
                <a16:creationId xmlns:a16="http://schemas.microsoft.com/office/drawing/2014/main" id="{E96148D8-A12B-507A-B813-B85BB86D16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38" y="168072"/>
            <a:ext cx="191437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2A864DD-59BC-47ED-AC7B-7E512D77DDCC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AB5749F-CA94-4819-86BE-29111AFB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04" r:id="rId2"/>
    <p:sldLayoutId id="2147483812" r:id="rId3"/>
    <p:sldLayoutId id="2147483806" r:id="rId4"/>
    <p:sldLayoutId id="2147483850" r:id="rId5"/>
    <p:sldLayoutId id="2147483851" r:id="rId6"/>
    <p:sldLayoutId id="2147483849" r:id="rId7"/>
    <p:sldLayoutId id="2147483846" r:id="rId8"/>
    <p:sldLayoutId id="2147483845" r:id="rId9"/>
    <p:sldLayoutId id="2147483832" r:id="rId10"/>
    <p:sldLayoutId id="2147483839" r:id="rId11"/>
    <p:sldLayoutId id="2147483833" r:id="rId12"/>
    <p:sldLayoutId id="2147483840" r:id="rId13"/>
    <p:sldLayoutId id="2147483841" r:id="rId14"/>
    <p:sldLayoutId id="2147483842" r:id="rId15"/>
    <p:sldLayoutId id="2147483843" r:id="rId16"/>
    <p:sldLayoutId id="2147483836" r:id="rId17"/>
    <p:sldLayoutId id="2147483835" r:id="rId18"/>
    <p:sldLayoutId id="2147483847" r:id="rId19"/>
    <p:sldLayoutId id="2147483848" r:id="rId20"/>
    <p:sldLayoutId id="2147483830" r:id="rId21"/>
    <p:sldLayoutId id="2147483783" r:id="rId22"/>
    <p:sldLayoutId id="2147483818" r:id="rId23"/>
    <p:sldLayoutId id="2147483819" r:id="rId24"/>
    <p:sldLayoutId id="2147483822" r:id="rId25"/>
    <p:sldLayoutId id="2147483821" r:id="rId26"/>
    <p:sldLayoutId id="2147483823" r:id="rId27"/>
    <p:sldLayoutId id="214748382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sset 2.png">
            <a:extLst>
              <a:ext uri="{FF2B5EF4-FFF2-40B4-BE49-F238E27FC236}">
                <a16:creationId xmlns:a16="http://schemas.microsoft.com/office/drawing/2014/main" id="{07E55CCE-4D97-8862-A15F-66AB3C1D0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" b="1063"/>
          <a:stretch/>
        </p:blipFill>
        <p:spPr>
          <a:xfrm rot="19800000">
            <a:off x="5772121" y="4492310"/>
            <a:ext cx="3110545" cy="16211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98BA89-19EF-0FC0-8930-DA639170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02" y="168337"/>
            <a:ext cx="8428223" cy="1226631"/>
          </a:xfrm>
        </p:spPr>
        <p:txBody>
          <a:bodyPr/>
          <a:lstStyle/>
          <a:p>
            <a:r>
              <a:rPr lang="en-US"/>
              <a:t>Marco DALE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43EFE-9C7B-BB15-61E4-6161373C3CF2}"/>
              </a:ext>
            </a:extLst>
          </p:cNvPr>
          <p:cNvSpPr txBox="1"/>
          <p:nvPr/>
        </p:nvSpPr>
        <p:spPr>
          <a:xfrm>
            <a:off x="367675" y="1137112"/>
            <a:ext cx="794324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i="1">
                <a:solidFill>
                  <a:srgbClr val="000000"/>
                </a:solidFill>
                <a:latin typeface="Calibri"/>
                <a:cs typeface="Calibri"/>
              </a:rPr>
              <a:t>Marco</a:t>
            </a:r>
            <a:r>
              <a:rPr lang="es-ES" b="0" i="1">
                <a:solidFill>
                  <a:srgbClr val="000000"/>
                </a:solidFill>
                <a:effectLst/>
                <a:latin typeface="Calibri"/>
                <a:cs typeface="Calibri"/>
              </a:rPr>
              <a:t> de los estándares del desarrollo auténtico del lenguaje español de WIDA</a:t>
            </a:r>
            <a:endParaRPr lang="en-US" i="1">
              <a:latin typeface="Calibri"/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A55BA-353A-F942-F8B7-E09025A7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02" y="1693788"/>
            <a:ext cx="8089281" cy="29594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solidFill>
                  <a:srgbClr val="333333"/>
                </a:solidFill>
                <a:latin typeface="Calibri"/>
              </a:rPr>
              <a:t>NEW </a:t>
            </a:r>
            <a:r>
              <a:rPr lang="en-US" sz="1800">
                <a:solidFill>
                  <a:srgbClr val="333333"/>
                </a:solidFill>
                <a:latin typeface="Calibri"/>
              </a:rPr>
              <a:t>framework for</a:t>
            </a:r>
            <a:r>
              <a:rPr lang="en-US" sz="1800" b="0" i="0">
                <a:solidFill>
                  <a:srgbClr val="333333"/>
                </a:solidFill>
                <a:effectLst/>
                <a:latin typeface="Calibri"/>
              </a:rPr>
              <a:t> the teaching of Spanish language development in grades K-12 within bilingual education </a:t>
            </a:r>
            <a:r>
              <a:rPr lang="en-US" sz="1800">
                <a:solidFill>
                  <a:srgbClr val="333333"/>
                </a:solidFill>
                <a:latin typeface="Calibri"/>
              </a:rPr>
              <a:t>contexts and heritage</a:t>
            </a:r>
            <a:r>
              <a:rPr lang="en-US" sz="1800" b="0" i="0">
                <a:solidFill>
                  <a:srgbClr val="333333"/>
                </a:solidFill>
                <a:effectLst/>
                <a:latin typeface="Calibri"/>
              </a:rPr>
              <a:t> and world language</a:t>
            </a:r>
            <a:r>
              <a:rPr lang="en-US" sz="1800">
                <a:solidFill>
                  <a:srgbClr val="333333"/>
                </a:solidFill>
                <a:latin typeface="Calibri"/>
              </a:rPr>
              <a:t> settings</a:t>
            </a:r>
            <a:endParaRPr lang="en-US" sz="1800" b="0" i="0">
              <a:solidFill>
                <a:srgbClr val="333333"/>
              </a:solidFill>
              <a:effectLst/>
              <a:latin typeface="Calibri"/>
            </a:endParaRPr>
          </a:p>
          <a:p>
            <a:r>
              <a:rPr lang="en-US" sz="1800">
                <a:ea typeface="+mn-lt"/>
                <a:cs typeface="+mn-lt"/>
              </a:rPr>
              <a:t>Provides language</a:t>
            </a:r>
            <a:r>
              <a:rPr lang="en-US" sz="1800" b="0" i="0">
                <a:effectLst/>
                <a:ea typeface="+mn-lt"/>
                <a:cs typeface="+mn-lt"/>
              </a:rPr>
              <a:t> expectations</a:t>
            </a:r>
            <a:r>
              <a:rPr lang="en-US" sz="1800">
                <a:ea typeface="+mn-lt"/>
                <a:cs typeface="+mn-lt"/>
              </a:rPr>
              <a:t> — </a:t>
            </a:r>
            <a:r>
              <a:rPr lang="en-US" sz="1800" b="0" i="0">
                <a:effectLst/>
                <a:ea typeface="+mn-lt"/>
                <a:cs typeface="+mn-lt"/>
              </a:rPr>
              <a:t>with language functions and sample language features</a:t>
            </a:r>
            <a:r>
              <a:rPr lang="en-US" sz="1800">
                <a:ea typeface="+mn-lt"/>
                <a:cs typeface="+mn-lt"/>
              </a:rPr>
              <a:t> — </a:t>
            </a:r>
            <a:r>
              <a:rPr lang="en-US" sz="1800" b="0" i="0">
                <a:effectLst/>
                <a:ea typeface="+mn-lt"/>
                <a:cs typeface="+mn-lt"/>
              </a:rPr>
              <a:t>to inform Spanish language development of bi/multilingual learners</a:t>
            </a:r>
            <a:r>
              <a:rPr lang="en-US" sz="1800">
                <a:ea typeface="+mn-lt"/>
                <a:cs typeface="+mn-lt"/>
              </a:rPr>
              <a:t> who are learning academic</a:t>
            </a:r>
            <a:r>
              <a:rPr lang="en-US" sz="1800" b="0" i="0">
                <a:effectLst/>
                <a:ea typeface="+mn-lt"/>
                <a:cs typeface="+mn-lt"/>
              </a:rPr>
              <a:t> content</a:t>
            </a:r>
            <a:r>
              <a:rPr lang="en-US" sz="1800">
                <a:ea typeface="+mn-lt"/>
                <a:cs typeface="+mn-lt"/>
              </a:rPr>
              <a:t> in Spanish</a:t>
            </a:r>
            <a:endParaRPr lang="en-US" sz="1800" b="0" i="0">
              <a:effectLst/>
              <a:latin typeface="Calibri" panose="020F0502020204030204" pitchFamily="34" charset="0"/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Aligns with Marco ALE and the WIDA ELD Standards Framework, 2020 Edition </a:t>
            </a:r>
          </a:p>
          <a:p>
            <a:r>
              <a:rPr lang="en-US" sz="1800">
                <a:ea typeface="+mn-lt"/>
                <a:cs typeface="+mn-lt"/>
              </a:rPr>
              <a:t>Serves </a:t>
            </a:r>
            <a:r>
              <a:rPr lang="en-US" sz="1800" b="0" i="0">
                <a:effectLst/>
                <a:ea typeface="+mn-lt"/>
                <a:cs typeface="+mn-lt"/>
              </a:rPr>
              <a:t>as a framework for instruction, curriculum, professional </a:t>
            </a:r>
            <a:r>
              <a:rPr lang="en-US" sz="1800">
                <a:ea typeface="+mn-lt"/>
                <a:cs typeface="+mn-lt"/>
              </a:rPr>
              <a:t>learning,</a:t>
            </a:r>
            <a:r>
              <a:rPr lang="en-US" sz="1800" b="0" i="0">
                <a:effectLst/>
                <a:ea typeface="+mn-lt"/>
                <a:cs typeface="+mn-lt"/>
              </a:rPr>
              <a:t> </a:t>
            </a:r>
            <a:br>
              <a:rPr lang="en-US" sz="1800">
                <a:ea typeface="+mn-lt"/>
                <a:cs typeface="+mn-lt"/>
              </a:rPr>
            </a:br>
            <a:r>
              <a:rPr lang="en-US" sz="1800" b="0" i="0">
                <a:effectLst/>
                <a:ea typeface="+mn-lt"/>
                <a:cs typeface="+mn-lt"/>
              </a:rPr>
              <a:t>and </a:t>
            </a:r>
            <a:r>
              <a:rPr lang="en-US" sz="1800">
                <a:ea typeface="+mn-lt"/>
                <a:cs typeface="+mn-lt"/>
              </a:rPr>
              <a:t>assessments </a:t>
            </a:r>
            <a:r>
              <a:rPr lang="en-US" sz="1800" b="0" i="0">
                <a:effectLst/>
                <a:ea typeface="+mn-lt"/>
                <a:cs typeface="+mn-lt"/>
              </a:rPr>
              <a:t>of Spanish language development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F90FD-F5B6-C42D-8A6B-E718391ACF62}"/>
              </a:ext>
            </a:extLst>
          </p:cNvPr>
          <p:cNvSpPr txBox="1"/>
          <p:nvPr/>
        </p:nvSpPr>
        <p:spPr>
          <a:xfrm>
            <a:off x="1301971" y="5332309"/>
            <a:ext cx="457200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Visit </a:t>
            </a:r>
            <a:r>
              <a:rPr lang="en-US" sz="2400" b="1" i="0" u="sng">
                <a:solidFill>
                  <a:srgbClr val="0070C0"/>
                </a:solidFill>
                <a:effectLst/>
                <a:latin typeface="Calibri"/>
                <a:cs typeface="Calibri"/>
              </a:rPr>
              <a:t>wida.wisc.edu/</a:t>
            </a:r>
            <a:r>
              <a:rPr lang="en-US" sz="2400" b="1" i="0" u="sng" err="1">
                <a:solidFill>
                  <a:srgbClr val="0070C0"/>
                </a:solidFill>
                <a:effectLst/>
                <a:latin typeface="Calibri"/>
                <a:cs typeface="Calibri"/>
              </a:rPr>
              <a:t>MarcoDALE</a:t>
            </a:r>
            <a:r>
              <a:rPr lang="en-US" sz="2400" b="0" i="0">
                <a:solidFill>
                  <a:srgbClr val="0070C0"/>
                </a:solidFill>
                <a:effectLst/>
                <a:latin typeface="Calibri"/>
                <a:cs typeface="Calibri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ctr" rtl="0" fontAlgn="base"/>
            <a:r>
              <a:rPr lang="en-US" sz="24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for more information</a:t>
            </a:r>
            <a:endParaRPr lang="en-US" sz="2000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B1B78-82CA-871C-1018-FAA13E4BACAC}"/>
              </a:ext>
            </a:extLst>
          </p:cNvPr>
          <p:cNvSpPr txBox="1"/>
          <p:nvPr/>
        </p:nvSpPr>
        <p:spPr>
          <a:xfrm>
            <a:off x="2408038" y="4731160"/>
            <a:ext cx="2498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Available now!</a:t>
            </a:r>
          </a:p>
        </p:txBody>
      </p:sp>
    </p:spTree>
    <p:extLst>
      <p:ext uri="{BB962C8B-B14F-4D97-AF65-F5344CB8AC3E}">
        <p14:creationId xmlns:p14="http://schemas.microsoft.com/office/powerpoint/2010/main" val="13657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set 2.png">
            <a:extLst>
              <a:ext uri="{FF2B5EF4-FFF2-40B4-BE49-F238E27FC236}">
                <a16:creationId xmlns:a16="http://schemas.microsoft.com/office/drawing/2014/main" id="{E8BC2325-1DA3-06FA-B721-BDD73F804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7" b="1267"/>
          <a:stretch/>
        </p:blipFill>
        <p:spPr>
          <a:xfrm rot="19980000">
            <a:off x="5818036" y="4339015"/>
            <a:ext cx="3061321" cy="15888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A55BA-353A-F942-F8B7-E09025A7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02" y="1737189"/>
            <a:ext cx="7664233" cy="297221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ES" sz="1800" b="1">
                <a:ea typeface="+mn-lt"/>
                <a:cs typeface="+mn-lt"/>
              </a:rPr>
              <a:t>NUEVO </a:t>
            </a:r>
            <a:r>
              <a:rPr lang="es-ES" sz="1800">
                <a:ea typeface="+mn-lt"/>
                <a:cs typeface="+mn-lt"/>
              </a:rPr>
              <a:t>marco para el</a:t>
            </a:r>
            <a:r>
              <a:rPr lang="es-ES" sz="1800" b="0" i="0">
                <a:effectLst/>
                <a:ea typeface="+mn-lt"/>
                <a:cs typeface="+mn-lt"/>
              </a:rPr>
              <a:t> desarrollo del lenguaje español </a:t>
            </a:r>
            <a:r>
              <a:rPr lang="es-ES" sz="1800">
                <a:ea typeface="+mn-lt"/>
                <a:cs typeface="+mn-lt"/>
              </a:rPr>
              <a:t>en contextos de educación bilingüe y programas del español como lengua de herencia y lenguaje mundial para el kínder</a:t>
            </a:r>
            <a:r>
              <a:rPr lang="es-ES" sz="1800" b="0" i="0">
                <a:effectLst/>
                <a:ea typeface="+mn-lt"/>
                <a:cs typeface="+mn-lt"/>
              </a:rPr>
              <a:t> al 12º </a:t>
            </a:r>
            <a:r>
              <a:rPr lang="es-ES" sz="1800">
                <a:ea typeface="+mn-lt"/>
                <a:cs typeface="+mn-lt"/>
              </a:rPr>
              <a:t>grado</a:t>
            </a:r>
            <a:endParaRPr lang="es-ES" sz="1800" b="0" i="0">
              <a:effectLst/>
              <a:latin typeface="Calibri" panose="020F0502020204030204" pitchFamily="34" charset="0"/>
            </a:endParaRPr>
          </a:p>
          <a:p>
            <a:r>
              <a:rPr lang="es-ES" sz="1800">
                <a:ea typeface="+mn-lt"/>
                <a:cs typeface="+mn-lt"/>
              </a:rPr>
              <a:t>Provee</a:t>
            </a:r>
            <a:r>
              <a:rPr lang="es-ES" sz="1800" b="0" i="0">
                <a:effectLst/>
                <a:ea typeface="+mn-lt"/>
                <a:cs typeface="+mn-lt"/>
              </a:rPr>
              <a:t> expectativas del lenguaje</a:t>
            </a:r>
            <a:r>
              <a:rPr lang="es-ES" sz="1800">
                <a:ea typeface="+mn-lt"/>
                <a:cs typeface="+mn-lt"/>
              </a:rPr>
              <a:t> — </a:t>
            </a:r>
            <a:r>
              <a:rPr lang="es-ES" sz="1800" b="0" i="0">
                <a:effectLst/>
                <a:ea typeface="+mn-lt"/>
                <a:cs typeface="+mn-lt"/>
              </a:rPr>
              <a:t>con funciones del lenguaje y ejemplos de recursos lingüísticos</a:t>
            </a:r>
            <a:r>
              <a:rPr lang="es-ES" sz="1800">
                <a:ea typeface="+mn-lt"/>
                <a:cs typeface="+mn-lt"/>
              </a:rPr>
              <a:t> — </a:t>
            </a:r>
            <a:r>
              <a:rPr lang="es-ES" sz="1800" b="0" i="0">
                <a:effectLst/>
                <a:ea typeface="+mn-lt"/>
                <a:cs typeface="+mn-lt"/>
              </a:rPr>
              <a:t>para informar el desarrollo del lenguaje español</a:t>
            </a:r>
            <a:r>
              <a:rPr lang="es-ES" sz="1800">
                <a:ea typeface="+mn-lt"/>
                <a:cs typeface="+mn-lt"/>
              </a:rPr>
              <a:t> de los estudiantes </a:t>
            </a:r>
            <a:r>
              <a:rPr lang="es-ES" sz="1800" err="1">
                <a:ea typeface="+mn-lt"/>
                <a:cs typeface="+mn-lt"/>
              </a:rPr>
              <a:t>bi</a:t>
            </a:r>
            <a:r>
              <a:rPr lang="es-ES" sz="1800">
                <a:ea typeface="+mn-lt"/>
                <a:cs typeface="+mn-lt"/>
              </a:rPr>
              <a:t>/multilingües que aprenden contenido curricular en español</a:t>
            </a:r>
            <a:endParaRPr lang="es-ES" sz="1800" b="0" i="0">
              <a:effectLst/>
              <a:ea typeface="+mn-lt"/>
              <a:cs typeface="+mn-lt"/>
            </a:endParaRPr>
          </a:p>
          <a:p>
            <a:r>
              <a:rPr lang="es-ES" sz="1800">
                <a:ea typeface="+mn-lt"/>
                <a:cs typeface="+mn-lt"/>
              </a:rPr>
              <a:t>Está alineado con el Marco ALE y el WIDA ELD </a:t>
            </a:r>
            <a:r>
              <a:rPr lang="es-ES" sz="1800" err="1">
                <a:ea typeface="+mn-lt"/>
                <a:cs typeface="+mn-lt"/>
              </a:rPr>
              <a:t>Standards</a:t>
            </a:r>
            <a:r>
              <a:rPr lang="es-ES" sz="1800">
                <a:ea typeface="+mn-lt"/>
                <a:cs typeface="+mn-lt"/>
              </a:rPr>
              <a:t> Framework, 2020 </a:t>
            </a:r>
            <a:r>
              <a:rPr lang="es-ES" sz="1800" err="1">
                <a:ea typeface="+mn-lt"/>
                <a:cs typeface="+mn-lt"/>
              </a:rPr>
              <a:t>Edition</a:t>
            </a:r>
            <a:r>
              <a:rPr lang="es-ES" sz="1800">
                <a:ea typeface="+mn-lt"/>
                <a:cs typeface="+mn-lt"/>
              </a:rPr>
              <a:t> </a:t>
            </a:r>
          </a:p>
          <a:p>
            <a:r>
              <a:rPr lang="es-ES" sz="1800">
                <a:ea typeface="+mn-lt"/>
                <a:cs typeface="+mn-lt"/>
              </a:rPr>
              <a:t>Sirve para enmarcar</a:t>
            </a:r>
            <a:r>
              <a:rPr lang="es-ES" sz="1800" b="0" i="0">
                <a:effectLst/>
                <a:ea typeface="+mn-lt"/>
                <a:cs typeface="+mn-lt"/>
              </a:rPr>
              <a:t> la instrucción,</a:t>
            </a:r>
            <a:r>
              <a:rPr lang="es-ES" sz="1800">
                <a:ea typeface="+mn-lt"/>
                <a:cs typeface="+mn-lt"/>
              </a:rPr>
              <a:t> el </a:t>
            </a:r>
            <a:r>
              <a:rPr lang="es-ES" sz="1800" b="0" i="0">
                <a:effectLst/>
                <a:ea typeface="+mn-lt"/>
                <a:cs typeface="+mn-lt"/>
              </a:rPr>
              <a:t>currículo,</a:t>
            </a:r>
            <a:r>
              <a:rPr lang="es-ES" sz="1800">
                <a:ea typeface="+mn-lt"/>
                <a:cs typeface="+mn-lt"/>
              </a:rPr>
              <a:t> la capacitación </a:t>
            </a:r>
            <a:br>
              <a:rPr lang="es-ES" sz="1800">
                <a:ea typeface="+mn-lt"/>
                <a:cs typeface="+mn-lt"/>
              </a:rPr>
            </a:br>
            <a:r>
              <a:rPr lang="es-ES" sz="1800" b="0" i="0">
                <a:effectLst/>
                <a:ea typeface="+mn-lt"/>
                <a:cs typeface="+mn-lt"/>
              </a:rPr>
              <a:t>profesional y</a:t>
            </a:r>
            <a:r>
              <a:rPr lang="es-ES" sz="1800">
                <a:ea typeface="+mn-lt"/>
                <a:cs typeface="+mn-lt"/>
              </a:rPr>
              <a:t> las</a:t>
            </a:r>
            <a:r>
              <a:rPr lang="es-ES" sz="1800" b="0" i="0">
                <a:effectLst/>
                <a:ea typeface="+mn-lt"/>
                <a:cs typeface="+mn-lt"/>
              </a:rPr>
              <a:t> </a:t>
            </a:r>
            <a:r>
              <a:rPr lang="es-ES" sz="1800">
                <a:ea typeface="+mn-lt"/>
                <a:cs typeface="+mn-lt"/>
              </a:rPr>
              <a:t>evaluaciones </a:t>
            </a:r>
            <a:r>
              <a:rPr lang="es-ES" sz="1800" b="0" i="0">
                <a:effectLst/>
                <a:ea typeface="+mn-lt"/>
                <a:cs typeface="+mn-lt"/>
              </a:rPr>
              <a:t>del desarrollo del lenguaje español</a:t>
            </a:r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8BA89-19EF-0FC0-8930-DA639170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02" y="130080"/>
            <a:ext cx="8428223" cy="1234912"/>
          </a:xfrm>
        </p:spPr>
        <p:txBody>
          <a:bodyPr/>
          <a:lstStyle/>
          <a:p>
            <a:r>
              <a:rPr lang="en-US"/>
              <a:t>Marco DALE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43EFE-9C7B-BB15-61E4-6161373C3CF2}"/>
              </a:ext>
            </a:extLst>
          </p:cNvPr>
          <p:cNvSpPr txBox="1"/>
          <p:nvPr/>
        </p:nvSpPr>
        <p:spPr>
          <a:xfrm>
            <a:off x="348102" y="1132943"/>
            <a:ext cx="794324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i="1">
                <a:solidFill>
                  <a:srgbClr val="000000"/>
                </a:solidFill>
                <a:latin typeface="Calibri"/>
                <a:cs typeface="Calibri"/>
              </a:rPr>
              <a:t>Marco</a:t>
            </a:r>
            <a:r>
              <a:rPr lang="es-ES" b="0" i="1">
                <a:solidFill>
                  <a:srgbClr val="000000"/>
                </a:solidFill>
                <a:effectLst/>
                <a:latin typeface="Calibri"/>
                <a:cs typeface="Calibri"/>
              </a:rPr>
              <a:t> de los estándares del desarrollo auténtico del lenguaje español de WIDA</a:t>
            </a:r>
            <a:endParaRPr lang="en-US" i="1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F90FD-F5B6-C42D-8A6B-E718391ACF62}"/>
              </a:ext>
            </a:extLst>
          </p:cNvPr>
          <p:cNvSpPr txBox="1"/>
          <p:nvPr/>
        </p:nvSpPr>
        <p:spPr>
          <a:xfrm>
            <a:off x="1494202" y="5451717"/>
            <a:ext cx="457200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r>
              <a:rPr lang="es-419" sz="24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Visite </a:t>
            </a:r>
            <a:r>
              <a:rPr lang="es-419" sz="2400" b="1" i="0" u="sng">
                <a:solidFill>
                  <a:srgbClr val="0070C0"/>
                </a:solidFill>
                <a:effectLst/>
                <a:latin typeface="Calibri"/>
                <a:cs typeface="Calibri"/>
              </a:rPr>
              <a:t>wida.wisc.edu/</a:t>
            </a:r>
            <a:r>
              <a:rPr lang="es-419" sz="2400" b="1" i="0" u="sng" err="1">
                <a:solidFill>
                  <a:srgbClr val="0070C0"/>
                </a:solidFill>
                <a:effectLst/>
                <a:latin typeface="Calibri"/>
                <a:cs typeface="Calibri"/>
              </a:rPr>
              <a:t>MarcoDALE</a:t>
            </a:r>
            <a:r>
              <a:rPr lang="es-419" sz="2400" b="0" i="0">
                <a:solidFill>
                  <a:srgbClr val="0070C0"/>
                </a:solidFill>
                <a:effectLst/>
                <a:latin typeface="Calibri"/>
                <a:cs typeface="Calibri"/>
              </a:rPr>
              <a:t>​</a:t>
            </a:r>
            <a:endParaRPr lang="es-419" sz="2400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ctr" rtl="0" fontAlgn="base"/>
            <a:r>
              <a:rPr lang="es-419" sz="24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para más información</a:t>
            </a:r>
            <a:endParaRPr lang="en-US" sz="2400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7F430-65C9-578B-312D-09E5454B3336}"/>
              </a:ext>
            </a:extLst>
          </p:cNvPr>
          <p:cNvSpPr txBox="1"/>
          <p:nvPr/>
        </p:nvSpPr>
        <p:spPr>
          <a:xfrm>
            <a:off x="2379789" y="4818950"/>
            <a:ext cx="3060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¡Disponible </a:t>
            </a:r>
            <a:r>
              <a:rPr lang="en-US" sz="2800" b="1" err="1"/>
              <a:t>ahora</a:t>
            </a:r>
            <a:r>
              <a:rPr lang="en-US" sz="2800" b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7216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set 2.png">
            <a:extLst>
              <a:ext uri="{FF2B5EF4-FFF2-40B4-BE49-F238E27FC236}">
                <a16:creationId xmlns:a16="http://schemas.microsoft.com/office/drawing/2014/main" id="{E8BC2325-1DA3-06FA-B721-BDD73F804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7" b="1267"/>
          <a:stretch/>
        </p:blipFill>
        <p:spPr>
          <a:xfrm rot="20520000">
            <a:off x="5343326" y="2688337"/>
            <a:ext cx="3061321" cy="1588849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E4A55BA-353A-F942-F8B7-E09025A7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03" y="1926026"/>
            <a:ext cx="7022924" cy="17479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sz="3600" dirty="0">
                <a:ea typeface="+mn-lt"/>
                <a:cs typeface="+mn-lt"/>
              </a:rPr>
              <a:t>Un </a:t>
            </a:r>
            <a:r>
              <a:rPr lang="es-ES" sz="3600" b="1" dirty="0">
                <a:ea typeface="+mn-lt"/>
                <a:cs typeface="+mn-lt"/>
              </a:rPr>
              <a:t>NUEVO </a:t>
            </a:r>
            <a:r>
              <a:rPr lang="es-ES" sz="3600" dirty="0">
                <a:ea typeface="+mn-lt"/>
                <a:cs typeface="+mn-lt"/>
              </a:rPr>
              <a:t>marco para el</a:t>
            </a:r>
            <a:r>
              <a:rPr lang="es-ES" sz="3600" b="0" i="0" dirty="0">
                <a:effectLst/>
                <a:ea typeface="+mn-lt"/>
                <a:cs typeface="+mn-lt"/>
              </a:rPr>
              <a:t> desarrollo del lenguaje español </a:t>
            </a:r>
            <a:r>
              <a:rPr lang="es-ES" sz="3600" dirty="0">
                <a:ea typeface="+mn-lt"/>
                <a:cs typeface="+mn-lt"/>
              </a:rPr>
              <a:t>en contextos de educación bilingüe.</a:t>
            </a:r>
            <a:endParaRPr lang="es-ES" sz="3600" b="0" i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298BA89-19EF-0FC0-8930-DA639170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02" y="268906"/>
            <a:ext cx="8428223" cy="1234912"/>
          </a:xfrm>
        </p:spPr>
        <p:txBody>
          <a:bodyPr>
            <a:normAutofit/>
          </a:bodyPr>
          <a:lstStyle/>
          <a:p>
            <a:r>
              <a:rPr lang="en-US" sz="5400" dirty="0"/>
              <a:t>Marco DALE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43EFE-9C7B-BB15-61E4-6161373C3CF2}"/>
              </a:ext>
            </a:extLst>
          </p:cNvPr>
          <p:cNvSpPr txBox="1"/>
          <p:nvPr/>
        </p:nvSpPr>
        <p:spPr>
          <a:xfrm>
            <a:off x="394377" y="1318044"/>
            <a:ext cx="794324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i="1">
                <a:solidFill>
                  <a:srgbClr val="000000"/>
                </a:solidFill>
                <a:latin typeface="Calibri"/>
                <a:cs typeface="Calibri"/>
              </a:rPr>
              <a:t>Marco</a:t>
            </a:r>
            <a:r>
              <a:rPr lang="es-ES" b="0" i="1">
                <a:solidFill>
                  <a:srgbClr val="000000"/>
                </a:solidFill>
                <a:effectLst/>
                <a:latin typeface="Calibri"/>
                <a:cs typeface="Calibri"/>
              </a:rPr>
              <a:t> de los estándares del desarrollo auténtico del lenguaje español de WIDA</a:t>
            </a:r>
            <a:endParaRPr lang="en-US" i="1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F90FD-F5B6-C42D-8A6B-E718391ACF62}"/>
              </a:ext>
            </a:extLst>
          </p:cNvPr>
          <p:cNvSpPr txBox="1"/>
          <p:nvPr/>
        </p:nvSpPr>
        <p:spPr>
          <a:xfrm>
            <a:off x="2976541" y="5196534"/>
            <a:ext cx="541633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r>
              <a:rPr lang="es-419" sz="2800" b="1" i="0" u="sng" dirty="0">
                <a:solidFill>
                  <a:srgbClr val="0070C0"/>
                </a:solidFill>
                <a:effectLst/>
                <a:latin typeface="Calibri"/>
                <a:cs typeface="Calibri"/>
              </a:rPr>
              <a:t>wida.wisc.edu/</a:t>
            </a:r>
            <a:r>
              <a:rPr lang="es-419" sz="2800" b="1" i="0" u="sng" err="1">
                <a:solidFill>
                  <a:srgbClr val="0070C0"/>
                </a:solidFill>
                <a:effectLst/>
                <a:latin typeface="Calibri"/>
                <a:cs typeface="Calibri"/>
              </a:rPr>
              <a:t>MarcoDALE</a:t>
            </a:r>
            <a:r>
              <a:rPr lang="es-419" sz="2800" b="0" i="0" dirty="0">
                <a:solidFill>
                  <a:srgbClr val="0070C0"/>
                </a:solidFill>
                <a:effectLst/>
                <a:latin typeface="Calibri"/>
                <a:cs typeface="Calibri"/>
              </a:rPr>
              <a:t>​</a:t>
            </a:r>
            <a:endParaRPr lang="es-419" sz="28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7F430-65C9-578B-312D-09E5454B3336}"/>
              </a:ext>
            </a:extLst>
          </p:cNvPr>
          <p:cNvSpPr txBox="1"/>
          <p:nvPr/>
        </p:nvSpPr>
        <p:spPr>
          <a:xfrm>
            <a:off x="2976541" y="4563767"/>
            <a:ext cx="541633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dirty="0"/>
              <a:t>¡</a:t>
            </a:r>
            <a:r>
              <a:rPr lang="en-US" sz="3200" b="1" err="1"/>
              <a:t>Obtenga</a:t>
            </a:r>
            <a:r>
              <a:rPr lang="en-US" sz="3200" b="1" dirty="0"/>
              <a:t> </a:t>
            </a:r>
            <a:r>
              <a:rPr lang="en-US" sz="3200" b="1" err="1"/>
              <a:t>su</a:t>
            </a:r>
            <a:r>
              <a:rPr lang="en-US" sz="3200" b="1" dirty="0"/>
              <a:t> </a:t>
            </a:r>
            <a:r>
              <a:rPr lang="en-US" sz="3200" b="1" err="1"/>
              <a:t>copia</a:t>
            </a:r>
            <a:r>
              <a:rPr lang="en-US" sz="3200" b="1" dirty="0"/>
              <a:t> hoy!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A646011-3BC4-ECC1-5322-1F6183CEA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10" r="322" b="7419"/>
          <a:stretch/>
        </p:blipFill>
        <p:spPr>
          <a:xfrm>
            <a:off x="957603" y="4035588"/>
            <a:ext cx="2364179" cy="20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A Powerpoint Template 4-3 Ratio" id="{C7E60807-14C4-4847-8049-679400F2494D}" vid="{2551CF25-44FF-43C1-836A-E35CBAD939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CA63BC875ED489E97D32C20A186CC" ma:contentTypeVersion="22" ma:contentTypeDescription="Create a new document." ma:contentTypeScope="" ma:versionID="797b19c3ce3d570981ca1b71b918421b">
  <xsd:schema xmlns:xsd="http://www.w3.org/2001/XMLSchema" xmlns:xs="http://www.w3.org/2001/XMLSchema" xmlns:p="http://schemas.microsoft.com/office/2006/metadata/properties" xmlns:ns2="e29bb87e-0e7d-429d-bbbd-aff1f3b83421" xmlns:ns3="dffc213f-309b-4b7f-9b4f-d096faa3bc86" targetNamespace="http://schemas.microsoft.com/office/2006/metadata/properties" ma:root="true" ma:fieldsID="1b24d3f9536bcd7a6e6a4cf28fd08c2e" ns2:_="" ns3:_="">
    <xsd:import namespace="e29bb87e-0e7d-429d-bbbd-aff1f3b83421"/>
    <xsd:import namespace="dffc213f-309b-4b7f-9b4f-d096faa3b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FolderDescription" minOccurs="0"/>
                <xsd:element ref="ns2:Migrat" minOccurs="0"/>
                <xsd:element ref="ns2:Note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b87e-0e7d-429d-bbbd-aff1f3b83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olderDescription" ma:index="21" nillable="true" ma:displayName="Folder Description" ma:description="Description of the folder and purpose" ma:format="Dropdown" ma:internalName="FolderDescription">
      <xsd:simpleType>
        <xsd:restriction base="dms:Text">
          <xsd:maxLength value="255"/>
        </xsd:restriction>
      </xsd:simpleType>
    </xsd:element>
    <xsd:element name="Migrat" ma:index="22" nillable="true" ma:displayName="Keep" ma:default="1" ma:description="Keep or archive" ma:format="Dropdown" ma:internalName="Migrat">
      <xsd:simpleType>
        <xsd:restriction base="dms:Boolean"/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c213f-309b-4b7f-9b4f-d096faa3b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6a8ff45-9673-4143-9954-2417cbd4a023}" ma:internalName="TaxCatchAll" ma:showField="CatchAllData" ma:web="dffc213f-309b-4b7f-9b4f-d096faa3b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Description xmlns="e29bb87e-0e7d-429d-bbbd-aff1f3b83421" xsi:nil="true"/>
    <Notes xmlns="e29bb87e-0e7d-429d-bbbd-aff1f3b83421" xsi:nil="true"/>
    <Migrat xmlns="e29bb87e-0e7d-429d-bbbd-aff1f3b83421">true</Migrat>
    <lcf76f155ced4ddcb4097134ff3c332f xmlns="e29bb87e-0e7d-429d-bbbd-aff1f3b83421">
      <Terms xmlns="http://schemas.microsoft.com/office/infopath/2007/PartnerControls"/>
    </lcf76f155ced4ddcb4097134ff3c332f>
    <TaxCatchAll xmlns="dffc213f-309b-4b7f-9b4f-d096faa3bc86" xsi:nil="true"/>
    <_Flow_SignoffStatus xmlns="e29bb87e-0e7d-429d-bbbd-aff1f3b83421" xsi:nil="true"/>
  </documentManagement>
</p:properties>
</file>

<file path=customXml/itemProps1.xml><?xml version="1.0" encoding="utf-8"?>
<ds:datastoreItem xmlns:ds="http://schemas.openxmlformats.org/officeDocument/2006/customXml" ds:itemID="{5F61718A-804A-4144-AE97-7C3A9A4320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2FA328-7446-400D-B905-E181F36324C3}">
  <ds:schemaRefs>
    <ds:schemaRef ds:uri="dffc213f-309b-4b7f-9b4f-d096faa3bc86"/>
    <ds:schemaRef ds:uri="e29bb87e-0e7d-429d-bbbd-aff1f3b834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AB5F52-0F15-4CF2-81DE-C6324A6E4E0E}">
  <ds:schemaRefs>
    <ds:schemaRef ds:uri="dffc213f-309b-4b7f-9b4f-d096faa3bc86"/>
    <ds:schemaRef ds:uri="e29bb87e-0e7d-429d-bbbd-aff1f3b834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WIDA Powerpoint Template 4-3 Ratio</Template>
  <Application>Microsoft Office PowerPoint</Application>
  <PresentationFormat>On-screen Show (4:3)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Marco DALE</vt:lpstr>
      <vt:lpstr>Marco DALE</vt:lpstr>
      <vt:lpstr>Marco DALE</vt:lpstr>
    </vt:vector>
  </TitlesOfParts>
  <Company>UW-Madison WCER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</dc:title>
  <dc:creator>Drake Accardi</dc:creator>
  <cp:revision>55</cp:revision>
  <dcterms:created xsi:type="dcterms:W3CDTF">2018-05-18T20:35:18Z</dcterms:created>
  <dcterms:modified xsi:type="dcterms:W3CDTF">2023-10-18T19:59:38Z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0x010100343CA63BC875ED489E97D32C20A186CC</vt:lpwstr>
  </property>
  <property fmtid="{D5CDD505-2E9C-101B-9397-08002B2CF9AE}" pid="3" name="Global Tags">
    <vt:lpwstr>3;#Marketing|99eb4547-86f5-4842-8f5d-82d2a080fe8f</vt:lpwstr>
  </property>
  <property fmtid="{D5CDD505-2E9C-101B-9397-08002B2CF9AE}" pid="4" name="MediaServiceImageTags">
    <vt:lpwstr/>
  </property>
</Properties>
</file>