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modernComment_15A_A5A86F20.xml" ContentType="application/vnd.ms-powerpoint.comment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omments/modernComment_15E_B646A9CD.xml" ContentType="application/vnd.ms-powerpoint.comment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4"/>
  </p:sldMasterIdLst>
  <p:notesMasterIdLst>
    <p:notesMasterId r:id="rId60"/>
  </p:notesMasterIdLst>
  <p:handoutMasterIdLst>
    <p:handoutMasterId r:id="rId61"/>
  </p:handoutMasterIdLst>
  <p:sldIdLst>
    <p:sldId id="304" r:id="rId5"/>
    <p:sldId id="305" r:id="rId6"/>
    <p:sldId id="306" r:id="rId7"/>
    <p:sldId id="307" r:id="rId8"/>
    <p:sldId id="308" r:id="rId9"/>
    <p:sldId id="309" r:id="rId10"/>
    <p:sldId id="310" r:id="rId11"/>
    <p:sldId id="311" r:id="rId12"/>
    <p:sldId id="312" r:id="rId13"/>
    <p:sldId id="314" r:id="rId14"/>
    <p:sldId id="315" r:id="rId15"/>
    <p:sldId id="316" r:id="rId16"/>
    <p:sldId id="317" r:id="rId17"/>
    <p:sldId id="318" r:id="rId18"/>
    <p:sldId id="319" r:id="rId19"/>
    <p:sldId id="320" r:id="rId20"/>
    <p:sldId id="321" r:id="rId21"/>
    <p:sldId id="323" r:id="rId22"/>
    <p:sldId id="322" r:id="rId23"/>
    <p:sldId id="324" r:id="rId24"/>
    <p:sldId id="325" r:id="rId25"/>
    <p:sldId id="326" r:id="rId26"/>
    <p:sldId id="327" r:id="rId27"/>
    <p:sldId id="329" r:id="rId28"/>
    <p:sldId id="330" r:id="rId29"/>
    <p:sldId id="331" r:id="rId30"/>
    <p:sldId id="332" r:id="rId31"/>
    <p:sldId id="333" r:id="rId32"/>
    <p:sldId id="334" r:id="rId33"/>
    <p:sldId id="335" r:id="rId34"/>
    <p:sldId id="366" r:id="rId35"/>
    <p:sldId id="339" r:id="rId36"/>
    <p:sldId id="363" r:id="rId37"/>
    <p:sldId id="338" r:id="rId38"/>
    <p:sldId id="340" r:id="rId39"/>
    <p:sldId id="341" r:id="rId40"/>
    <p:sldId id="343" r:id="rId41"/>
    <p:sldId id="344" r:id="rId42"/>
    <p:sldId id="346" r:id="rId43"/>
    <p:sldId id="348" r:id="rId44"/>
    <p:sldId id="349" r:id="rId45"/>
    <p:sldId id="350" r:id="rId46"/>
    <p:sldId id="357" r:id="rId47"/>
    <p:sldId id="359" r:id="rId48"/>
    <p:sldId id="345" r:id="rId49"/>
    <p:sldId id="351" r:id="rId50"/>
    <p:sldId id="352" r:id="rId51"/>
    <p:sldId id="358" r:id="rId52"/>
    <p:sldId id="353" r:id="rId53"/>
    <p:sldId id="355" r:id="rId54"/>
    <p:sldId id="354" r:id="rId55"/>
    <p:sldId id="356" r:id="rId56"/>
    <p:sldId id="286" r:id="rId57"/>
    <p:sldId id="360" r:id="rId58"/>
    <p:sldId id="361" r:id="rId5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85F9274-4F21-4F68-BD33-5574AEF9A343}">
          <p14:sldIdLst>
            <p14:sldId id="304"/>
            <p14:sldId id="305"/>
            <p14:sldId id="306"/>
            <p14:sldId id="307"/>
          </p14:sldIdLst>
        </p14:section>
        <p14:section name="Overview" id="{E8A71750-D09B-4C09-97EF-D9190738D6C4}">
          <p14:sldIdLst>
            <p14:sldId id="308"/>
            <p14:sldId id="309"/>
            <p14:sldId id="310"/>
            <p14:sldId id="311"/>
            <p14:sldId id="312"/>
            <p14:sldId id="314"/>
            <p14:sldId id="315"/>
            <p14:sldId id="316"/>
          </p14:sldIdLst>
        </p14:section>
        <p14:section name="Exploration" id="{E56399A1-9AD7-4E32-9429-ECA26629644C}">
          <p14:sldIdLst>
            <p14:sldId id="317"/>
            <p14:sldId id="318"/>
            <p14:sldId id="319"/>
            <p14:sldId id="320"/>
            <p14:sldId id="321"/>
            <p14:sldId id="323"/>
            <p14:sldId id="322"/>
            <p14:sldId id="324"/>
            <p14:sldId id="325"/>
            <p14:sldId id="326"/>
            <p14:sldId id="327"/>
            <p14:sldId id="329"/>
            <p14:sldId id="330"/>
            <p14:sldId id="331"/>
            <p14:sldId id="332"/>
            <p14:sldId id="333"/>
            <p14:sldId id="334"/>
            <p14:sldId id="335"/>
            <p14:sldId id="366"/>
            <p14:sldId id="339"/>
            <p14:sldId id="363"/>
            <p14:sldId id="338"/>
            <p14:sldId id="340"/>
            <p14:sldId id="341"/>
            <p14:sldId id="343"/>
            <p14:sldId id="344"/>
          </p14:sldIdLst>
        </p14:section>
        <p14:section name="Planning" id="{61240E20-2DA5-4A21-BAB8-571C9FBF72BC}">
          <p14:sldIdLst>
            <p14:sldId id="346"/>
            <p14:sldId id="348"/>
            <p14:sldId id="349"/>
            <p14:sldId id="350"/>
            <p14:sldId id="357"/>
            <p14:sldId id="359"/>
            <p14:sldId id="345"/>
            <p14:sldId id="351"/>
            <p14:sldId id="352"/>
            <p14:sldId id="358"/>
            <p14:sldId id="353"/>
            <p14:sldId id="355"/>
            <p14:sldId id="354"/>
          </p14:sldIdLst>
        </p14:section>
        <p14:section name="Additional Slides" id="{30225D48-C1A0-4CD2-AED5-186631FE8CE5}">
          <p14:sldIdLst>
            <p14:sldId id="356"/>
            <p14:sldId id="286"/>
            <p14:sldId id="360"/>
            <p14:sldId id="36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FAF85B-2E3C-929A-C6AE-5C3648B1FC9A}" name="Courtney Skare" initials="CS" userId="S::caskare@wisc.edu::2a457690-767a-4ead-bbc5-4da489466bfc" providerId="AD"/>
  <p188:author id="{18915675-2B4A-16A3-C70A-A1491762D493}" name="Katie Landmark" initials="KL" userId="S::kjlandmark@wisc.edu::6c734679-481b-455a-bf1d-f9c724dae8ba" providerId="AD"/>
  <p188:author id="{56AA9278-DCB2-5442-076D-3D3C7ECD2D83}" name="Lynn Shafer Willner" initials="" userId="S::shaferwillne@wisc.edu::f15cd236-ba63-456e-a42a-43f3d26aceb5" providerId="AD"/>
  <p188:author id="{8D2401BB-FEEB-D389-47B2-7D729F08E414}" name="Maya A Martinez-Hart" initials="MM" userId="S::martinezhart@wisc.edu::3f84400f-e58d-4377-8a9e-aaf13383c61f" providerId="AD"/>
  <p188:author id="{9A543BD0-C5C6-1712-00F5-2D4F0A91BBB9}" name="Janet Trembley" initials="" userId="S::jatrembley@wisc.edu::5a9c0a02-1f2b-4be3-92e0-108b5e3065b1" providerId="AD"/>
  <p188:author id="{E94806F5-F1DD-79F5-3D8D-85F6927CF9C2}" name="Author" initials="Au" userId="Autho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84C1"/>
    <a:srgbClr val="609C33"/>
    <a:srgbClr val="3C99D5"/>
    <a:srgbClr val="CF4240"/>
    <a:srgbClr val="936FB1"/>
    <a:srgbClr val="FFAA02"/>
    <a:srgbClr val="FFA902"/>
    <a:srgbClr val="A895C0"/>
    <a:srgbClr val="F8C394"/>
    <a:srgbClr val="99B5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C13E2F-D6D5-498A-970B-4F36D15CDD45}" v="3" dt="2025-05-13T14:44:16.372"/>
    <p1510:client id="{2C44AF4B-ABC0-19D6-5681-769B24A95AAC}" v="120" dt="2025-05-13T14:36:45.604"/>
    <p1510:client id="{5CE0C8FA-7E1C-F38B-0301-4887E3972614}" v="416" dt="2025-05-12T19:43:07.626"/>
    <p1510:client id="{5E539D6D-2833-49BA-8C26-16FDCE3D9F72}" v="689" dt="2025-05-12T19:48:47.749"/>
    <p1510:client id="{6B9CDBCF-6133-1A28-E3B5-5BB5CF4AF1AF}" v="1" dt="2025-05-13T14:48:34.261"/>
    <p1510:client id="{CCAF96BF-8CD6-454A-99AE-B688F73D93FB}" v="14" dt="2025-05-12T16:38:53.9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853" autoAdjust="0"/>
  </p:normalViewPr>
  <p:slideViewPr>
    <p:cSldViewPr snapToGrid="0">
      <p:cViewPr varScale="1">
        <p:scale>
          <a:sx n="41" d="100"/>
          <a:sy n="41" d="100"/>
        </p:scale>
        <p:origin x="1396" y="2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omments/modernComment_15A_A5A86F20.xml><?xml version="1.0" encoding="utf-8"?>
<p188:cmLst xmlns:a="http://schemas.openxmlformats.org/drawingml/2006/main" xmlns:r="http://schemas.openxmlformats.org/officeDocument/2006/relationships" xmlns:p188="http://schemas.microsoft.com/office/powerpoint/2018/8/main">
  <p188:cm id="{6702FC18-5F9D-4716-BA28-A75812B641BA}" authorId="{E94806F5-F1DD-79F5-3D8D-85F6927CF9C2}" status="resolved" created="2025-05-07T13:27:02.049" complete="100000">
    <pc:sldMkLst xmlns:pc="http://schemas.microsoft.com/office/powerpoint/2013/main/command">
      <pc:docMk/>
      <pc:sldMk cId="2779279136" sldId="346"/>
    </pc:sldMkLst>
    <p188:txBody>
      <a:bodyPr/>
      <a:lstStyle/>
      <a:p>
        <a:r>
          <a:rPr lang="en-US"/>
          <a:t>From Lynn: The slide in this section were drafted by Margo...not complete, but a start.</a:t>
        </a:r>
      </a:p>
    </p188:txBody>
  </p188:cm>
</p188:cmLst>
</file>

<file path=ppt/comments/modernComment_15E_B646A9CD.xml><?xml version="1.0" encoding="utf-8"?>
<p188:cmLst xmlns:a="http://schemas.openxmlformats.org/drawingml/2006/main" xmlns:r="http://schemas.openxmlformats.org/officeDocument/2006/relationships" xmlns:p188="http://schemas.microsoft.com/office/powerpoint/2018/8/main">
  <p188:cm id="{85B476F6-0971-4381-B87A-BED7B166BFAA}" authorId="{E94806F5-F1DD-79F5-3D8D-85F6927CF9C2}" status="resolved" created="2025-05-07T13:26:44.591" complete="100000">
    <pc:sldMkLst xmlns:pc="http://schemas.microsoft.com/office/powerpoint/2013/main/command">
      <pc:docMk/>
      <pc:sldMk cId="3058084301" sldId="350"/>
    </pc:sldMkLst>
    <p188:txBody>
      <a:bodyPr/>
      <a:lstStyle/>
      <a:p>
        <a:r>
          <a:rPr lang="en-US"/>
          <a:t>From Lynn: Insert option number here.</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9149B0-5063-4765-85AF-134A3E031065}" type="doc">
      <dgm:prSet loTypeId="urn:microsoft.com/office/officeart/2005/8/layout/venn3" loCatId="relationship" qsTypeId="urn:microsoft.com/office/officeart/2005/8/quickstyle/3d2" qsCatId="3D" csTypeId="urn:microsoft.com/office/officeart/2005/8/colors/colorful1" csCatId="colorful" phldr="1"/>
      <dgm:spPr/>
      <dgm:t>
        <a:bodyPr/>
        <a:lstStyle/>
        <a:p>
          <a:endParaRPr lang="en-US"/>
        </a:p>
      </dgm:t>
    </dgm:pt>
    <dgm:pt modelId="{F86E2AE2-0B1C-4C62-8FF4-D1C9FD0A5DFF}">
      <dgm:prSet phldrT="[Text]" custT="1"/>
      <dgm:spPr>
        <a:solidFill>
          <a:srgbClr val="936FB1"/>
        </a:solidFill>
      </dgm:spPr>
      <dgm:t>
        <a:bodyPr/>
        <a:lstStyle/>
        <a:p>
          <a:pPr rtl="0"/>
          <a:r>
            <a:rPr lang="en-US" sz="2800" b="1" kern="1200">
              <a:latin typeface="Red Hat Text" panose="02010303040201060303" pitchFamily="2" charset="0"/>
              <a:ea typeface="Red Hat Text" panose="02010303040201060303" pitchFamily="2" charset="0"/>
              <a:cs typeface="Red Hat Text" panose="02010303040201060303" pitchFamily="2" charset="0"/>
            </a:rPr>
            <a:t>Expressive and Interpretive Language Charts</a:t>
          </a:r>
          <a:br>
            <a:rPr lang="en-US" sz="2400" b="1" kern="1200">
              <a:latin typeface="Red Hat Text" panose="02010303040201060303" pitchFamily="2" charset="0"/>
              <a:ea typeface="Red Hat Text" panose="02010303040201060303" pitchFamily="2" charset="0"/>
              <a:cs typeface="Red Hat Text" panose="02010303040201060303" pitchFamily="2" charset="0"/>
            </a:rPr>
          </a:br>
          <a:r>
            <a:rPr lang="en-US" sz="2400" b="0" kern="1200">
              <a:latin typeface="Red Hat Text" panose="02010303040201060303" pitchFamily="2" charset="0"/>
              <a:ea typeface="Red Hat Text" panose="02010303040201060303" pitchFamily="2" charset="0"/>
              <a:cs typeface="Red Hat Text" panose="02010303040201060303" pitchFamily="2" charset="0"/>
            </a:rPr>
            <a:t>(May 2025)</a:t>
          </a:r>
          <a:br>
            <a:rPr lang="en-US" sz="2400" b="1" kern="1200">
              <a:latin typeface="Red Hat Text" panose="02010303040201060303" pitchFamily="2" charset="0"/>
              <a:ea typeface="Red Hat Text" panose="02010303040201060303" pitchFamily="2" charset="0"/>
              <a:cs typeface="Red Hat Text" panose="02010303040201060303" pitchFamily="2" charset="0"/>
            </a:rPr>
          </a:br>
          <a:endParaRPr lang="en-US" sz="2400" b="1" i="0" kern="1200">
            <a:latin typeface="Red Hat Text" panose="02010303040201060303" pitchFamily="2" charset="0"/>
            <a:ea typeface="Red Hat Text" panose="02010303040201060303" pitchFamily="2" charset="0"/>
            <a:cs typeface="Red Hat Text" panose="02010303040201060303" pitchFamily="2" charset="0"/>
          </a:endParaRPr>
        </a:p>
      </dgm:t>
      <dgm:extLst>
        <a:ext uri="{E40237B7-FDA0-4F09-8148-C483321AD2D9}">
          <dgm14:cNvPr xmlns:dgm14="http://schemas.microsoft.com/office/drawing/2010/diagram" id="0" name="" descr="WIDA Aligned System - ACCESS&#10;Language Proficiency Test (25-26, Proficiency Level Descriptors, &#10;(WIDA ELD Standards Framework, 2020 Edition), Interpretive and  Expressive Language Charts (May 2025), Can Do&#10;Descriptors&#10;"/>
        </a:ext>
      </dgm:extLst>
    </dgm:pt>
    <dgm:pt modelId="{1A2C92E4-7BBD-42C6-8CB7-C45FF9CF6C2D}" type="parTrans" cxnId="{295F4FDA-CBD6-4636-B7EC-72F42A159D4B}">
      <dgm:prSet/>
      <dgm:spPr/>
      <dgm:t>
        <a:bodyPr/>
        <a:lstStyle/>
        <a:p>
          <a:endParaRPr lang="en-US"/>
        </a:p>
      </dgm:t>
    </dgm:pt>
    <dgm:pt modelId="{9792A633-9F5E-4B6C-883E-E4DDAF2F975F}" type="sibTrans" cxnId="{295F4FDA-CBD6-4636-B7EC-72F42A159D4B}">
      <dgm:prSet/>
      <dgm:spPr/>
      <dgm:t>
        <a:bodyPr/>
        <a:lstStyle/>
        <a:p>
          <a:endParaRPr lang="en-US"/>
        </a:p>
      </dgm:t>
    </dgm:pt>
    <dgm:pt modelId="{542E6B42-B484-43CA-89BD-94CC450E9361}">
      <dgm:prSet phldr="0" custT="1"/>
      <dgm:spPr>
        <a:solidFill>
          <a:srgbClr val="3C99D5"/>
        </a:solidFill>
      </dgm:spPr>
      <dgm:t>
        <a:bodyPr/>
        <a:lstStyle/>
        <a:p>
          <a:pPr rtl="0"/>
          <a:r>
            <a:rPr lang="en-US" sz="2800" b="1" kern="1200">
              <a:latin typeface="Red Hat Text" panose="02010303040201060303" pitchFamily="2" charset="0"/>
              <a:ea typeface="Red Hat Text" panose="02010303040201060303" pitchFamily="2" charset="0"/>
              <a:cs typeface="Red Hat Text" panose="02010303040201060303" pitchFamily="2" charset="0"/>
            </a:rPr>
            <a:t>WIDA ACCESS</a:t>
          </a:r>
        </a:p>
        <a:p>
          <a:pPr rtl="0"/>
          <a:r>
            <a:rPr lang="en-US" sz="2400" b="0" kern="1200">
              <a:latin typeface="Red Hat Text" panose="02010303040201060303" pitchFamily="2" charset="0"/>
              <a:ea typeface="Red Hat Text" panose="02010303040201060303" pitchFamily="2" charset="0"/>
              <a:cs typeface="Red Hat Text" panose="02010303040201060303" pitchFamily="2" charset="0"/>
            </a:rPr>
            <a:t>English Language Proficiency Test (2025–2026)</a:t>
          </a:r>
          <a:br>
            <a:rPr lang="en-US" sz="2400" b="0" kern="1200">
              <a:latin typeface="Red Hat Text" panose="02010303040201060303" pitchFamily="2" charset="0"/>
              <a:ea typeface="Red Hat Text" panose="02010303040201060303" pitchFamily="2" charset="0"/>
              <a:cs typeface="Red Hat Text" panose="02010303040201060303" pitchFamily="2" charset="0"/>
            </a:rPr>
          </a:br>
          <a:endParaRPr lang="en-US" sz="2400" b="0" i="1" kern="1200">
            <a:latin typeface="Red Hat Text" panose="02010303040201060303" pitchFamily="2" charset="0"/>
            <a:ea typeface="Red Hat Text" panose="02010303040201060303" pitchFamily="2" charset="0"/>
            <a:cs typeface="Red Hat Text" panose="02010303040201060303" pitchFamily="2" charset="0"/>
          </a:endParaRPr>
        </a:p>
      </dgm:t>
      <dgm:extLst>
        <a:ext uri="{E40237B7-FDA0-4F09-8148-C483321AD2D9}">
          <dgm14:cNvPr xmlns:dgm14="http://schemas.microsoft.com/office/drawing/2010/diagram" id="0" name="" descr="WIDA Aligned System - ACCESS&#10;Language Proficiency Test (25-26, Proficiency Level Descriptors, &#10;(WIDA ELD Standards Framework, 2020 Edition), Interpretive and  Expressive Language Charts (May 2025), Can Do&#10;Descriptors&#10;"/>
        </a:ext>
      </dgm:extLst>
    </dgm:pt>
    <dgm:pt modelId="{11C74165-EC1A-4E45-8144-3957FBBD2FFD}" type="parTrans" cxnId="{E9194BC3-7C3C-44A2-8096-8A3D34F9B057}">
      <dgm:prSet/>
      <dgm:spPr/>
      <dgm:t>
        <a:bodyPr/>
        <a:lstStyle/>
        <a:p>
          <a:endParaRPr lang="en-US"/>
        </a:p>
      </dgm:t>
    </dgm:pt>
    <dgm:pt modelId="{3DC4CC82-F64A-4483-9025-52780A0BB145}" type="sibTrans" cxnId="{E9194BC3-7C3C-44A2-8096-8A3D34F9B057}">
      <dgm:prSet/>
      <dgm:spPr/>
      <dgm:t>
        <a:bodyPr/>
        <a:lstStyle/>
        <a:p>
          <a:endParaRPr lang="en-US"/>
        </a:p>
      </dgm:t>
    </dgm:pt>
    <dgm:pt modelId="{645ABF13-6BF8-2644-AD80-94C3040C1053}">
      <dgm:prSet phldr="0" custT="1"/>
      <dgm:spPr>
        <a:solidFill>
          <a:srgbClr val="FFAA02"/>
        </a:solidFill>
      </dgm:spPr>
      <dgm:t>
        <a:bodyPr/>
        <a:lstStyle/>
        <a:p>
          <a:pPr rtl="0"/>
          <a:r>
            <a:rPr lang="en-US" sz="2800" b="1">
              <a:latin typeface="Red Hat Text" panose="02010303040201060303" pitchFamily="2" charset="0"/>
              <a:ea typeface="Red Hat Text" panose="02010303040201060303" pitchFamily="2" charset="0"/>
              <a:cs typeface="Red Hat Text" panose="02010303040201060303" pitchFamily="2" charset="0"/>
            </a:rPr>
            <a:t>Expressive and Interpretive Proficiency Level Descriptors</a:t>
          </a:r>
        </a:p>
        <a:p>
          <a:pPr rtl="0"/>
          <a:r>
            <a:rPr lang="en-US" sz="2400" b="0">
              <a:latin typeface="Red Hat Text" panose="02010303040201060303" pitchFamily="2" charset="0"/>
              <a:ea typeface="Red Hat Text" panose="02010303040201060303" pitchFamily="2" charset="0"/>
              <a:cs typeface="Red Hat Text" panose="02010303040201060303" pitchFamily="2" charset="0"/>
            </a:rPr>
            <a:t>(2020</a:t>
          </a:r>
          <a:r>
            <a:rPr lang="en-US" sz="2800" b="0">
              <a:latin typeface="Red Hat Text" panose="02010303040201060303" pitchFamily="2" charset="0"/>
              <a:ea typeface="Red Hat Text" panose="02010303040201060303" pitchFamily="2" charset="0"/>
              <a:cs typeface="Red Hat Text" panose="02010303040201060303" pitchFamily="2" charset="0"/>
            </a:rPr>
            <a:t>)</a:t>
          </a:r>
          <a:r>
            <a:rPr lang="en-US" sz="2800" b="1">
              <a:latin typeface="Red Hat Text" panose="02010303040201060303" pitchFamily="2" charset="0"/>
              <a:ea typeface="Red Hat Text" panose="02010303040201060303" pitchFamily="2" charset="0"/>
              <a:cs typeface="Red Hat Text" panose="02010303040201060303" pitchFamily="2" charset="0"/>
            </a:rPr>
            <a:t> </a:t>
          </a:r>
          <a:endParaRPr lang="en-US" sz="2400" b="0" i="1">
            <a:latin typeface="Red Hat Text" panose="02010303040201060303" pitchFamily="2" charset="0"/>
            <a:ea typeface="Red Hat Text" panose="02010303040201060303" pitchFamily="2" charset="0"/>
            <a:cs typeface="Red Hat Text" panose="02010303040201060303" pitchFamily="2" charset="0"/>
          </a:endParaRPr>
        </a:p>
      </dgm:t>
      <dgm:extLst>
        <a:ext uri="{E40237B7-FDA0-4F09-8148-C483321AD2D9}">
          <dgm14:cNvPr xmlns:dgm14="http://schemas.microsoft.com/office/drawing/2010/diagram" id="0" name="" descr="WIDA Aligned System of Tools and Examples - ACCESS&#10;Language Proficiency Test (25-26, Proficiency Level Descriptors, &#10;(WIDA ELD Standards Framework, 2020 Edition), Interpretive and  Expressive Language Charts (May 2025), Can Do&#10;Descriptors&#10;"/>
        </a:ext>
      </dgm:extLst>
    </dgm:pt>
    <dgm:pt modelId="{AC132F1B-623A-F649-AB7A-571D1270648C}" type="parTrans" cxnId="{86C5B6BF-240E-8941-AB7B-A918E12B3E92}">
      <dgm:prSet/>
      <dgm:spPr/>
      <dgm:t>
        <a:bodyPr/>
        <a:lstStyle/>
        <a:p>
          <a:endParaRPr lang="en-US"/>
        </a:p>
      </dgm:t>
    </dgm:pt>
    <dgm:pt modelId="{9D2B717C-14D8-F647-B0E0-32E5CA8BADCE}" type="sibTrans" cxnId="{86C5B6BF-240E-8941-AB7B-A918E12B3E92}">
      <dgm:prSet/>
      <dgm:spPr/>
      <dgm:t>
        <a:bodyPr/>
        <a:lstStyle/>
        <a:p>
          <a:endParaRPr lang="en-US"/>
        </a:p>
      </dgm:t>
    </dgm:pt>
    <dgm:pt modelId="{3924E248-B064-4903-BF6B-550EFBD96737}" type="pres">
      <dgm:prSet presAssocID="{839149B0-5063-4765-85AF-134A3E031065}" presName="Name0" presStyleCnt="0">
        <dgm:presLayoutVars>
          <dgm:dir/>
          <dgm:resizeHandles val="exact"/>
        </dgm:presLayoutVars>
      </dgm:prSet>
      <dgm:spPr/>
    </dgm:pt>
    <dgm:pt modelId="{B2C8AE1B-1FC7-4623-BCAF-5826947CE928}" type="pres">
      <dgm:prSet presAssocID="{542E6B42-B484-43CA-89BD-94CC450E9361}" presName="Name5" presStyleLbl="vennNode1" presStyleIdx="0" presStyleCnt="3" custScaleX="91104" custScaleY="91767" custLinFactNeighborX="-4760" custLinFactNeighborY="-855">
        <dgm:presLayoutVars>
          <dgm:bulletEnabled val="1"/>
        </dgm:presLayoutVars>
      </dgm:prSet>
      <dgm:spPr/>
    </dgm:pt>
    <dgm:pt modelId="{340BB5E0-EEF1-4DB3-B7A2-FB1C0C9EAB06}" type="pres">
      <dgm:prSet presAssocID="{3DC4CC82-F64A-4483-9025-52780A0BB145}" presName="space" presStyleCnt="0"/>
      <dgm:spPr/>
    </dgm:pt>
    <dgm:pt modelId="{4CDF5F2A-FD93-8E47-86CD-E89B3D9D9C23}" type="pres">
      <dgm:prSet presAssocID="{645ABF13-6BF8-2644-AD80-94C3040C1053}" presName="Name5" presStyleLbl="vennNode1" presStyleIdx="1" presStyleCnt="3" custScaleX="91104" custScaleY="91767" custLinFactNeighborX="-7683" custLinFactNeighborY="1175">
        <dgm:presLayoutVars>
          <dgm:bulletEnabled val="1"/>
        </dgm:presLayoutVars>
      </dgm:prSet>
      <dgm:spPr/>
    </dgm:pt>
    <dgm:pt modelId="{27BFE69C-E4F5-7447-8256-2EB3C30178A7}" type="pres">
      <dgm:prSet presAssocID="{9D2B717C-14D8-F647-B0E0-32E5CA8BADCE}" presName="space" presStyleCnt="0"/>
      <dgm:spPr/>
    </dgm:pt>
    <dgm:pt modelId="{2CEABCAA-F5E2-408F-9019-B9F2CF880108}" type="pres">
      <dgm:prSet presAssocID="{F86E2AE2-0B1C-4C62-8FF4-D1C9FD0A5DFF}" presName="Name5" presStyleLbl="vennNode1" presStyleIdx="2" presStyleCnt="3" custScaleX="92744" custScaleY="94399" custLinFactNeighborX="450" custLinFactNeighborY="553">
        <dgm:presLayoutVars>
          <dgm:bulletEnabled val="1"/>
        </dgm:presLayoutVars>
      </dgm:prSet>
      <dgm:spPr/>
    </dgm:pt>
  </dgm:ptLst>
  <dgm:cxnLst>
    <dgm:cxn modelId="{4C085B0A-EEDE-4EA2-A8B3-6790C4B0CA88}" type="presOf" srcId="{F86E2AE2-0B1C-4C62-8FF4-D1C9FD0A5DFF}" destId="{2CEABCAA-F5E2-408F-9019-B9F2CF880108}" srcOrd="0" destOrd="0" presId="urn:microsoft.com/office/officeart/2005/8/layout/venn3"/>
    <dgm:cxn modelId="{560C3B2D-EADA-47F8-8D8A-484B911C1ED1}" type="presOf" srcId="{839149B0-5063-4765-85AF-134A3E031065}" destId="{3924E248-B064-4903-BF6B-550EFBD96737}" srcOrd="0" destOrd="0" presId="urn:microsoft.com/office/officeart/2005/8/layout/venn3"/>
    <dgm:cxn modelId="{D959714A-5B3C-E247-A0A5-DD3BCDE2220E}" type="presOf" srcId="{645ABF13-6BF8-2644-AD80-94C3040C1053}" destId="{4CDF5F2A-FD93-8E47-86CD-E89B3D9D9C23}" srcOrd="0" destOrd="0" presId="urn:microsoft.com/office/officeart/2005/8/layout/venn3"/>
    <dgm:cxn modelId="{86C5B6BF-240E-8941-AB7B-A918E12B3E92}" srcId="{839149B0-5063-4765-85AF-134A3E031065}" destId="{645ABF13-6BF8-2644-AD80-94C3040C1053}" srcOrd="1" destOrd="0" parTransId="{AC132F1B-623A-F649-AB7A-571D1270648C}" sibTransId="{9D2B717C-14D8-F647-B0E0-32E5CA8BADCE}"/>
    <dgm:cxn modelId="{E9194BC3-7C3C-44A2-8096-8A3D34F9B057}" srcId="{839149B0-5063-4765-85AF-134A3E031065}" destId="{542E6B42-B484-43CA-89BD-94CC450E9361}" srcOrd="0" destOrd="0" parTransId="{11C74165-EC1A-4E45-8144-3957FBBD2FFD}" sibTransId="{3DC4CC82-F64A-4483-9025-52780A0BB145}"/>
    <dgm:cxn modelId="{295F4FDA-CBD6-4636-B7EC-72F42A159D4B}" srcId="{839149B0-5063-4765-85AF-134A3E031065}" destId="{F86E2AE2-0B1C-4C62-8FF4-D1C9FD0A5DFF}" srcOrd="2" destOrd="0" parTransId="{1A2C92E4-7BBD-42C6-8CB7-C45FF9CF6C2D}" sibTransId="{9792A633-9F5E-4B6C-883E-E4DDAF2F975F}"/>
    <dgm:cxn modelId="{6072B5EC-4D2A-403D-B348-6E0FB1ED5B69}" type="presOf" srcId="{542E6B42-B484-43CA-89BD-94CC450E9361}" destId="{B2C8AE1B-1FC7-4623-BCAF-5826947CE928}" srcOrd="0" destOrd="0" presId="urn:microsoft.com/office/officeart/2005/8/layout/venn3"/>
    <dgm:cxn modelId="{4A23F0BA-323D-40F7-B865-BC5B81776489}" type="presParOf" srcId="{3924E248-B064-4903-BF6B-550EFBD96737}" destId="{B2C8AE1B-1FC7-4623-BCAF-5826947CE928}" srcOrd="0" destOrd="0" presId="urn:microsoft.com/office/officeart/2005/8/layout/venn3"/>
    <dgm:cxn modelId="{48E3673F-8544-4B33-88C9-FD91A35934B7}" type="presParOf" srcId="{3924E248-B064-4903-BF6B-550EFBD96737}" destId="{340BB5E0-EEF1-4DB3-B7A2-FB1C0C9EAB06}" srcOrd="1" destOrd="0" presId="urn:microsoft.com/office/officeart/2005/8/layout/venn3"/>
    <dgm:cxn modelId="{BEBC95DC-F0E5-684F-951E-C9B61EDCBBC2}" type="presParOf" srcId="{3924E248-B064-4903-BF6B-550EFBD96737}" destId="{4CDF5F2A-FD93-8E47-86CD-E89B3D9D9C23}" srcOrd="2" destOrd="0" presId="urn:microsoft.com/office/officeart/2005/8/layout/venn3"/>
    <dgm:cxn modelId="{88850BEE-0516-D144-BDAC-4EDDBEE06C0C}" type="presParOf" srcId="{3924E248-B064-4903-BF6B-550EFBD96737}" destId="{27BFE69C-E4F5-7447-8256-2EB3C30178A7}" srcOrd="3" destOrd="0" presId="urn:microsoft.com/office/officeart/2005/8/layout/venn3"/>
    <dgm:cxn modelId="{14C1BA5D-C03D-4D1E-92B6-24828B229920}" type="presParOf" srcId="{3924E248-B064-4903-BF6B-550EFBD96737}" destId="{2CEABCAA-F5E2-408F-9019-B9F2CF880108}"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515E4B-8414-4454-8EF8-2EB38CFE3B09}" type="doc">
      <dgm:prSet loTypeId="urn:microsoft.com/office/officeart/2005/8/layout/process4" loCatId="process" qsTypeId="urn:microsoft.com/office/officeart/2005/8/quickstyle/simple3" qsCatId="simple" csTypeId="urn:microsoft.com/office/officeart/2005/8/colors/colorful1" csCatId="colorful" phldr="1"/>
      <dgm:spPr/>
      <dgm:t>
        <a:bodyPr/>
        <a:lstStyle/>
        <a:p>
          <a:endParaRPr lang="en-US"/>
        </a:p>
      </dgm:t>
    </dgm:pt>
    <dgm:pt modelId="{A2777D5D-3C54-42E2-A074-2146F45FA651}">
      <dgm:prSet phldrT="[Text]" custT="1"/>
      <dgm:spPr>
        <a:xfrm rot="10800000">
          <a:off x="0" y="1514"/>
          <a:ext cx="9032226" cy="1229585"/>
        </a:xfrm>
        <a:prstGeom prst="upArrowCallout">
          <a:avLst/>
        </a:prstGeom>
        <a:solidFill>
          <a:srgbClr val="3C99D5"/>
        </a:solidFill>
        <a:scene3d>
          <a:camera prst="orthographicFront"/>
          <a:lightRig rig="flat" dir="t"/>
        </a:scene3d>
        <a:sp3d prstMaterial="dkEdge">
          <a:bevelT w="8200" h="38100"/>
        </a:sp3d>
      </dgm:spPr>
      <dgm:t>
        <a:bodyPr/>
        <a:lstStyle/>
        <a:p>
          <a:pPr>
            <a:buNone/>
          </a:pPr>
          <a:r>
            <a:rPr lang="en-US" sz="2800" b="1">
              <a:latin typeface="Calibri" panose="020F0502020204030204"/>
              <a:ea typeface="+mn-ea"/>
              <a:cs typeface="+mn-cs"/>
            </a:rPr>
            <a:t>Interpret Student ACCESS scores.</a:t>
          </a:r>
        </a:p>
      </dgm:t>
    </dgm:pt>
    <dgm:pt modelId="{CB7FEEB5-9127-4320-8736-F014F77F710F}" type="parTrans" cxnId="{F3ED2828-FE85-4610-9494-76EC0120CBE7}">
      <dgm:prSet/>
      <dgm:spPr/>
      <dgm:t>
        <a:bodyPr/>
        <a:lstStyle/>
        <a:p>
          <a:endParaRPr lang="en-US" sz="2800"/>
        </a:p>
      </dgm:t>
    </dgm:pt>
    <dgm:pt modelId="{30E22BE5-A505-41EC-AA33-C09AD8A57DBC}" type="sibTrans" cxnId="{F3ED2828-FE85-4610-9494-76EC0120CBE7}">
      <dgm:prSet/>
      <dgm:spPr/>
      <dgm:t>
        <a:bodyPr/>
        <a:lstStyle/>
        <a:p>
          <a:endParaRPr lang="en-US" sz="2800"/>
        </a:p>
      </dgm:t>
    </dgm:pt>
    <dgm:pt modelId="{DF7559CC-B04E-4825-8A1C-5859A582C711}">
      <dgm:prSet phldrT="[Text]" custT="1"/>
      <dgm:spPr>
        <a:xfrm rot="10800000">
          <a:off x="0" y="2436701"/>
          <a:ext cx="9032226" cy="1229585"/>
        </a:xfrm>
        <a:prstGeom prst="upArrowCallout">
          <a:avLst/>
        </a:prstGeom>
        <a:solidFill>
          <a:srgbClr val="FFAA02"/>
        </a:solidFill>
        <a:scene3d>
          <a:camera prst="orthographicFront"/>
          <a:lightRig rig="flat" dir="t"/>
        </a:scene3d>
        <a:sp3d prstMaterial="dkEdge">
          <a:bevelT w="8200" h="38100"/>
        </a:sp3d>
      </dgm:spPr>
      <dgm:t>
        <a:bodyPr/>
        <a:lstStyle/>
        <a:p>
          <a:pPr>
            <a:buNone/>
          </a:pPr>
          <a:r>
            <a:rPr lang="en-US" sz="2800" b="1">
              <a:latin typeface="Calibri" panose="020F0502020204030204"/>
              <a:ea typeface="+mn-ea"/>
              <a:cs typeface="+mn-cs"/>
            </a:rPr>
            <a:t>Plan next steps for instruction and monitor student growth over time.</a:t>
          </a:r>
        </a:p>
      </dgm:t>
    </dgm:pt>
    <dgm:pt modelId="{ED9034FD-1999-4B29-944B-93832F5C0774}" type="parTrans" cxnId="{01CB4004-5024-46F5-B4F3-DC7A46D89247}">
      <dgm:prSet/>
      <dgm:spPr/>
      <dgm:t>
        <a:bodyPr/>
        <a:lstStyle/>
        <a:p>
          <a:endParaRPr lang="en-US" sz="2800"/>
        </a:p>
      </dgm:t>
    </dgm:pt>
    <dgm:pt modelId="{2614AD22-2167-4C3D-A3D0-24C6DC0A2DDB}" type="sibTrans" cxnId="{01CB4004-5024-46F5-B4F3-DC7A46D89247}">
      <dgm:prSet/>
      <dgm:spPr/>
      <dgm:t>
        <a:bodyPr/>
        <a:lstStyle/>
        <a:p>
          <a:endParaRPr lang="en-US" sz="2800"/>
        </a:p>
      </dgm:t>
    </dgm:pt>
    <dgm:pt modelId="{42F3548B-05DF-4F14-A194-DDE445587E51}">
      <dgm:prSet phldrT="[Text]" custT="1"/>
      <dgm:spPr>
        <a:xfrm>
          <a:off x="0" y="3655809"/>
          <a:ext cx="9032226" cy="799470"/>
        </a:xfrm>
        <a:prstGeom prst="rect">
          <a:avLst/>
        </a:prstGeom>
        <a:solidFill>
          <a:srgbClr val="936FB1"/>
        </a:solidFill>
        <a:scene3d>
          <a:camera prst="orthographicFront"/>
          <a:lightRig rig="flat" dir="t"/>
        </a:scene3d>
        <a:sp3d prstMaterial="dkEdge">
          <a:bevelT w="8200" h="38100"/>
        </a:sp3d>
      </dgm:spPr>
      <dgm:t>
        <a:bodyPr/>
        <a:lstStyle/>
        <a:p>
          <a:pPr>
            <a:buNone/>
          </a:pPr>
          <a:r>
            <a:rPr lang="en-US" sz="2800" b="1">
              <a:solidFill>
                <a:schemeClr val="tx1"/>
              </a:solidFill>
              <a:latin typeface="Calibri" panose="020F0502020204030204"/>
              <a:ea typeface="+mn-ea"/>
              <a:cs typeface="+mn-cs"/>
            </a:rPr>
            <a:t>Communicate</a:t>
          </a:r>
          <a:r>
            <a:rPr lang="en-US" sz="2800" b="1">
              <a:latin typeface="Calibri" panose="020F0502020204030204"/>
              <a:ea typeface="+mn-ea"/>
              <a:cs typeface="+mn-cs"/>
            </a:rPr>
            <a:t> and collaborate with colleagues. </a:t>
          </a:r>
        </a:p>
      </dgm:t>
    </dgm:pt>
    <dgm:pt modelId="{9B6F1249-7BFC-441C-A2FC-8DF085751AAD}" type="parTrans" cxnId="{1154C80E-F6D5-465A-BDB5-6712533FFA65}">
      <dgm:prSet/>
      <dgm:spPr/>
      <dgm:t>
        <a:bodyPr/>
        <a:lstStyle/>
        <a:p>
          <a:endParaRPr lang="en-US" sz="2800"/>
        </a:p>
      </dgm:t>
    </dgm:pt>
    <dgm:pt modelId="{94496112-E60D-4189-8B69-20329ABEEEA4}" type="sibTrans" cxnId="{1154C80E-F6D5-465A-BDB5-6712533FFA65}">
      <dgm:prSet/>
      <dgm:spPr/>
      <dgm:t>
        <a:bodyPr/>
        <a:lstStyle/>
        <a:p>
          <a:endParaRPr lang="en-US" sz="2800"/>
        </a:p>
      </dgm:t>
    </dgm:pt>
    <dgm:pt modelId="{E54D07AD-77AF-40A9-84C5-6D8FF853F175}">
      <dgm:prSet phldrT="[Text]" custT="1"/>
      <dgm:spPr>
        <a:xfrm rot="10800000">
          <a:off x="0" y="1219108"/>
          <a:ext cx="9032226" cy="1229585"/>
        </a:xfrm>
        <a:prstGeom prst="upArrowCallout">
          <a:avLst/>
        </a:prstGeom>
        <a:solidFill>
          <a:srgbClr val="609C33"/>
        </a:solidFill>
        <a:scene3d>
          <a:camera prst="orthographicFront"/>
          <a:lightRig rig="flat" dir="t"/>
        </a:scene3d>
        <a:sp3d prstMaterial="dkEdge">
          <a:bevelT w="8200" h="38100"/>
        </a:sp3d>
      </dgm:spPr>
      <dgm:t>
        <a:bodyPr/>
        <a:lstStyle/>
        <a:p>
          <a:pPr>
            <a:buNone/>
          </a:pPr>
          <a:r>
            <a:rPr lang="en-US" sz="2800" b="1">
              <a:latin typeface="Calibri" panose="020F0502020204030204"/>
              <a:ea typeface="+mn-ea"/>
              <a:cs typeface="+mn-cs"/>
            </a:rPr>
            <a:t>Gather classroom assessment data.</a:t>
          </a:r>
        </a:p>
      </dgm:t>
    </dgm:pt>
    <dgm:pt modelId="{3CBA545C-3495-4C9E-96A6-1B6BE1537BDF}" type="parTrans" cxnId="{AF8E564A-FCB7-4E67-AC6B-99479DE1051D}">
      <dgm:prSet/>
      <dgm:spPr/>
      <dgm:t>
        <a:bodyPr/>
        <a:lstStyle/>
        <a:p>
          <a:endParaRPr lang="en-US" sz="2800"/>
        </a:p>
      </dgm:t>
    </dgm:pt>
    <dgm:pt modelId="{0C42A205-426B-49F7-87E8-16EDA4F0160B}" type="sibTrans" cxnId="{AF8E564A-FCB7-4E67-AC6B-99479DE1051D}">
      <dgm:prSet/>
      <dgm:spPr/>
      <dgm:t>
        <a:bodyPr/>
        <a:lstStyle/>
        <a:p>
          <a:endParaRPr lang="en-US" sz="2800"/>
        </a:p>
      </dgm:t>
    </dgm:pt>
    <dgm:pt modelId="{E05F580C-46D7-4AC3-8316-68FD7A7157C4}" type="pres">
      <dgm:prSet presAssocID="{D1515E4B-8414-4454-8EF8-2EB38CFE3B09}" presName="Name0" presStyleCnt="0">
        <dgm:presLayoutVars>
          <dgm:dir/>
          <dgm:animLvl val="lvl"/>
          <dgm:resizeHandles val="exact"/>
        </dgm:presLayoutVars>
      </dgm:prSet>
      <dgm:spPr/>
    </dgm:pt>
    <dgm:pt modelId="{09BC83EE-C2FB-43D8-B438-929B8F82C78C}" type="pres">
      <dgm:prSet presAssocID="{42F3548B-05DF-4F14-A194-DDE445587E51}" presName="boxAndChildren" presStyleCnt="0"/>
      <dgm:spPr/>
    </dgm:pt>
    <dgm:pt modelId="{3BC9E394-4109-4C2F-8DF6-F481E2DC0BD8}" type="pres">
      <dgm:prSet presAssocID="{42F3548B-05DF-4F14-A194-DDE445587E51}" presName="parentTextBox" presStyleLbl="node1" presStyleIdx="0" presStyleCnt="4" custLinFactNeighborX="1957" custLinFactNeighborY="-64"/>
      <dgm:spPr/>
    </dgm:pt>
    <dgm:pt modelId="{33B85D55-FC88-4919-8369-DEF326C1F5FC}" type="pres">
      <dgm:prSet presAssocID="{2614AD22-2167-4C3D-A3D0-24C6DC0A2DDB}" presName="sp" presStyleCnt="0"/>
      <dgm:spPr/>
    </dgm:pt>
    <dgm:pt modelId="{5C6C3D5A-172D-4DC7-8537-998EA1983A7E}" type="pres">
      <dgm:prSet presAssocID="{DF7559CC-B04E-4825-8A1C-5859A582C711}" presName="arrowAndChildren" presStyleCnt="0"/>
      <dgm:spPr/>
    </dgm:pt>
    <dgm:pt modelId="{C8F200FE-A53A-40E4-9394-ED93555470FE}" type="pres">
      <dgm:prSet presAssocID="{DF7559CC-B04E-4825-8A1C-5859A582C711}" presName="parentTextArrow" presStyleLbl="node1" presStyleIdx="1" presStyleCnt="4" custScaleY="135140"/>
      <dgm:spPr/>
    </dgm:pt>
    <dgm:pt modelId="{2D34E2C8-A9FF-4989-B7AD-3F15687F2486}" type="pres">
      <dgm:prSet presAssocID="{0C42A205-426B-49F7-87E8-16EDA4F0160B}" presName="sp" presStyleCnt="0"/>
      <dgm:spPr/>
    </dgm:pt>
    <dgm:pt modelId="{46417BA0-8547-4F76-9B70-565BAE3A6E2D}" type="pres">
      <dgm:prSet presAssocID="{E54D07AD-77AF-40A9-84C5-6D8FF853F175}" presName="arrowAndChildren" presStyleCnt="0"/>
      <dgm:spPr/>
    </dgm:pt>
    <dgm:pt modelId="{CB41643B-D794-4FF6-8AF5-AAE7A3436D80}" type="pres">
      <dgm:prSet presAssocID="{E54D07AD-77AF-40A9-84C5-6D8FF853F175}" presName="parentTextArrow" presStyleLbl="node1" presStyleIdx="2" presStyleCnt="4" custScaleY="113733"/>
      <dgm:spPr/>
    </dgm:pt>
    <dgm:pt modelId="{6AFD4490-E83E-4DBB-9A89-6DD685FA2D75}" type="pres">
      <dgm:prSet presAssocID="{30E22BE5-A505-41EC-AA33-C09AD8A57DBC}" presName="sp" presStyleCnt="0"/>
      <dgm:spPr/>
    </dgm:pt>
    <dgm:pt modelId="{88B3CA4A-6F36-48BA-B72E-8BC7ACC56459}" type="pres">
      <dgm:prSet presAssocID="{A2777D5D-3C54-42E2-A074-2146F45FA651}" presName="arrowAndChildren" presStyleCnt="0"/>
      <dgm:spPr/>
    </dgm:pt>
    <dgm:pt modelId="{ABAFBA00-8C1C-48FC-B9E5-45F547382469}" type="pres">
      <dgm:prSet presAssocID="{A2777D5D-3C54-42E2-A074-2146F45FA651}" presName="parentTextArrow" presStyleLbl="node1" presStyleIdx="3" presStyleCnt="4"/>
      <dgm:spPr/>
    </dgm:pt>
  </dgm:ptLst>
  <dgm:cxnLst>
    <dgm:cxn modelId="{F1A53104-61C4-404D-8A92-19A2761C1BC3}" type="presOf" srcId="{E54D07AD-77AF-40A9-84C5-6D8FF853F175}" destId="{CB41643B-D794-4FF6-8AF5-AAE7A3436D80}" srcOrd="0" destOrd="0" presId="urn:microsoft.com/office/officeart/2005/8/layout/process4"/>
    <dgm:cxn modelId="{01CB4004-5024-46F5-B4F3-DC7A46D89247}" srcId="{D1515E4B-8414-4454-8EF8-2EB38CFE3B09}" destId="{DF7559CC-B04E-4825-8A1C-5859A582C711}" srcOrd="2" destOrd="0" parTransId="{ED9034FD-1999-4B29-944B-93832F5C0774}" sibTransId="{2614AD22-2167-4C3D-A3D0-24C6DC0A2DDB}"/>
    <dgm:cxn modelId="{1154C80E-F6D5-465A-BDB5-6712533FFA65}" srcId="{D1515E4B-8414-4454-8EF8-2EB38CFE3B09}" destId="{42F3548B-05DF-4F14-A194-DDE445587E51}" srcOrd="3" destOrd="0" parTransId="{9B6F1249-7BFC-441C-A2FC-8DF085751AAD}" sibTransId="{94496112-E60D-4189-8B69-20329ABEEEA4}"/>
    <dgm:cxn modelId="{F3ED2828-FE85-4610-9494-76EC0120CBE7}" srcId="{D1515E4B-8414-4454-8EF8-2EB38CFE3B09}" destId="{A2777D5D-3C54-42E2-A074-2146F45FA651}" srcOrd="0" destOrd="0" parTransId="{CB7FEEB5-9127-4320-8736-F014F77F710F}" sibTransId="{30E22BE5-A505-41EC-AA33-C09AD8A57DBC}"/>
    <dgm:cxn modelId="{AF8E564A-FCB7-4E67-AC6B-99479DE1051D}" srcId="{D1515E4B-8414-4454-8EF8-2EB38CFE3B09}" destId="{E54D07AD-77AF-40A9-84C5-6D8FF853F175}" srcOrd="1" destOrd="0" parTransId="{3CBA545C-3495-4C9E-96A6-1B6BE1537BDF}" sibTransId="{0C42A205-426B-49F7-87E8-16EDA4F0160B}"/>
    <dgm:cxn modelId="{D133EB55-65A3-46BB-AE7A-2EA80EDCBD7D}" type="presOf" srcId="{42F3548B-05DF-4F14-A194-DDE445587E51}" destId="{3BC9E394-4109-4C2F-8DF6-F481E2DC0BD8}" srcOrd="0" destOrd="0" presId="urn:microsoft.com/office/officeart/2005/8/layout/process4"/>
    <dgm:cxn modelId="{44F6DB8B-81CF-4C75-B47D-E25E60DC14E3}" type="presOf" srcId="{DF7559CC-B04E-4825-8A1C-5859A582C711}" destId="{C8F200FE-A53A-40E4-9394-ED93555470FE}" srcOrd="0" destOrd="0" presId="urn:microsoft.com/office/officeart/2005/8/layout/process4"/>
    <dgm:cxn modelId="{510FD190-2525-4180-9261-C3271C76E941}" type="presOf" srcId="{D1515E4B-8414-4454-8EF8-2EB38CFE3B09}" destId="{E05F580C-46D7-4AC3-8316-68FD7A7157C4}" srcOrd="0" destOrd="0" presId="urn:microsoft.com/office/officeart/2005/8/layout/process4"/>
    <dgm:cxn modelId="{FAE9D794-5BCF-4BD8-84AD-2621BDE74FE2}" type="presOf" srcId="{A2777D5D-3C54-42E2-A074-2146F45FA651}" destId="{ABAFBA00-8C1C-48FC-B9E5-45F547382469}" srcOrd="0" destOrd="0" presId="urn:microsoft.com/office/officeart/2005/8/layout/process4"/>
    <dgm:cxn modelId="{7C59A6C6-C60A-4889-A278-C1A3A09A1072}" type="presParOf" srcId="{E05F580C-46D7-4AC3-8316-68FD7A7157C4}" destId="{09BC83EE-C2FB-43D8-B438-929B8F82C78C}" srcOrd="0" destOrd="0" presId="urn:microsoft.com/office/officeart/2005/8/layout/process4"/>
    <dgm:cxn modelId="{CD4604E4-53E9-4C0B-B546-43857E2AFF36}" type="presParOf" srcId="{09BC83EE-C2FB-43D8-B438-929B8F82C78C}" destId="{3BC9E394-4109-4C2F-8DF6-F481E2DC0BD8}" srcOrd="0" destOrd="0" presId="urn:microsoft.com/office/officeart/2005/8/layout/process4"/>
    <dgm:cxn modelId="{8A3B39FC-7102-4B1D-A806-908740372CB8}" type="presParOf" srcId="{E05F580C-46D7-4AC3-8316-68FD7A7157C4}" destId="{33B85D55-FC88-4919-8369-DEF326C1F5FC}" srcOrd="1" destOrd="0" presId="urn:microsoft.com/office/officeart/2005/8/layout/process4"/>
    <dgm:cxn modelId="{F035798A-2AFC-42D9-9685-B82992AA3D28}" type="presParOf" srcId="{E05F580C-46D7-4AC3-8316-68FD7A7157C4}" destId="{5C6C3D5A-172D-4DC7-8537-998EA1983A7E}" srcOrd="2" destOrd="0" presId="urn:microsoft.com/office/officeart/2005/8/layout/process4"/>
    <dgm:cxn modelId="{D78B4C0C-8DA1-4501-90D6-EF4950E466E5}" type="presParOf" srcId="{5C6C3D5A-172D-4DC7-8537-998EA1983A7E}" destId="{C8F200FE-A53A-40E4-9394-ED93555470FE}" srcOrd="0" destOrd="0" presId="urn:microsoft.com/office/officeart/2005/8/layout/process4"/>
    <dgm:cxn modelId="{07F34407-DE29-44BA-BEBD-20A4B219B030}" type="presParOf" srcId="{E05F580C-46D7-4AC3-8316-68FD7A7157C4}" destId="{2D34E2C8-A9FF-4989-B7AD-3F15687F2486}" srcOrd="3" destOrd="0" presId="urn:microsoft.com/office/officeart/2005/8/layout/process4"/>
    <dgm:cxn modelId="{78CD5C98-5800-4C89-AAEA-072FA6A15DA1}" type="presParOf" srcId="{E05F580C-46D7-4AC3-8316-68FD7A7157C4}" destId="{46417BA0-8547-4F76-9B70-565BAE3A6E2D}" srcOrd="4" destOrd="0" presId="urn:microsoft.com/office/officeart/2005/8/layout/process4"/>
    <dgm:cxn modelId="{BEB903B4-8963-4CF2-B7D9-952D9681DE1E}" type="presParOf" srcId="{46417BA0-8547-4F76-9B70-565BAE3A6E2D}" destId="{CB41643B-D794-4FF6-8AF5-AAE7A3436D80}" srcOrd="0" destOrd="0" presId="urn:microsoft.com/office/officeart/2005/8/layout/process4"/>
    <dgm:cxn modelId="{6AE498E1-357A-4047-AA1C-8C8AA537070E}" type="presParOf" srcId="{E05F580C-46D7-4AC3-8316-68FD7A7157C4}" destId="{6AFD4490-E83E-4DBB-9A89-6DD685FA2D75}" srcOrd="5" destOrd="0" presId="urn:microsoft.com/office/officeart/2005/8/layout/process4"/>
    <dgm:cxn modelId="{6BA03994-F237-4F1D-AEB7-BE024FEB8108}" type="presParOf" srcId="{E05F580C-46D7-4AC3-8316-68FD7A7157C4}" destId="{88B3CA4A-6F36-48BA-B72E-8BC7ACC56459}" srcOrd="6" destOrd="0" presId="urn:microsoft.com/office/officeart/2005/8/layout/process4"/>
    <dgm:cxn modelId="{67174E6D-F30A-4E2B-9E37-774B36F3946C}" type="presParOf" srcId="{88B3CA4A-6F36-48BA-B72E-8BC7ACC56459}" destId="{ABAFBA00-8C1C-48FC-B9E5-45F54738246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4303FC-EC71-ED41-87C9-85A8CE53CE48}" type="doc">
      <dgm:prSet loTypeId="urn:microsoft.com/office/officeart/2005/8/layout/chevron2" loCatId="process" qsTypeId="urn:microsoft.com/office/officeart/2005/8/quickstyle/simple1" qsCatId="simple" csTypeId="urn:microsoft.com/office/officeart/2005/8/colors/accent2_5" csCatId="accent2" phldr="1"/>
      <dgm:spPr/>
      <dgm:t>
        <a:bodyPr/>
        <a:lstStyle/>
        <a:p>
          <a:endParaRPr lang="en-US"/>
        </a:p>
      </dgm:t>
    </dgm:pt>
    <dgm:pt modelId="{6E6817AC-3411-0D4D-B51F-D201EAD32B05}">
      <dgm:prSet phldrT="[Text]" custT="1"/>
      <dgm:spPr/>
      <dgm:t>
        <a:bodyPr/>
        <a:lstStyle/>
        <a:p>
          <a:r>
            <a:rPr lang="en-US" sz="1800" b="1">
              <a:solidFill>
                <a:schemeClr val="tx1"/>
              </a:solidFill>
            </a:rPr>
            <a:t>Discourse</a:t>
          </a:r>
        </a:p>
      </dgm:t>
    </dgm:pt>
    <dgm:pt modelId="{822AAB25-1492-5540-B7B7-8E79045497A6}" type="parTrans" cxnId="{585E34AA-E2B9-AA40-B907-9C526FD325BF}">
      <dgm:prSet/>
      <dgm:spPr/>
      <dgm:t>
        <a:bodyPr/>
        <a:lstStyle/>
        <a:p>
          <a:endParaRPr lang="en-US"/>
        </a:p>
      </dgm:t>
    </dgm:pt>
    <dgm:pt modelId="{DE8143E3-82B4-204A-9393-ECCE404F90AF}" type="sibTrans" cxnId="{585E34AA-E2B9-AA40-B907-9C526FD325BF}">
      <dgm:prSet/>
      <dgm:spPr/>
      <dgm:t>
        <a:bodyPr/>
        <a:lstStyle/>
        <a:p>
          <a:endParaRPr lang="en-US"/>
        </a:p>
      </dgm:t>
    </dgm:pt>
    <dgm:pt modelId="{68F8F957-195A-3148-B606-479B5A45478C}">
      <dgm:prSet phldrT="[Text]" phldr="0"/>
      <dgm:spPr/>
      <dgm:t>
        <a:bodyPr/>
        <a:lstStyle/>
        <a:p>
          <a:pPr rtl="0"/>
          <a:r>
            <a:rPr lang="en-US">
              <a:latin typeface="+mn-lt"/>
            </a:rPr>
            <a:t>How does the discourse dimension looks in one grade level cluster across levels?</a:t>
          </a:r>
        </a:p>
      </dgm:t>
    </dgm:pt>
    <dgm:pt modelId="{A3D51718-5661-7B45-984F-75CB663316FC}" type="parTrans" cxnId="{6A735739-448C-1D47-98A5-2879257E936C}">
      <dgm:prSet/>
      <dgm:spPr/>
      <dgm:t>
        <a:bodyPr/>
        <a:lstStyle/>
        <a:p>
          <a:endParaRPr lang="en-US"/>
        </a:p>
      </dgm:t>
    </dgm:pt>
    <dgm:pt modelId="{AE6DBC35-9094-6445-9F8E-9CBB169D264B}" type="sibTrans" cxnId="{6A735739-448C-1D47-98A5-2879257E936C}">
      <dgm:prSet/>
      <dgm:spPr/>
      <dgm:t>
        <a:bodyPr/>
        <a:lstStyle/>
        <a:p>
          <a:endParaRPr lang="en-US"/>
        </a:p>
      </dgm:t>
    </dgm:pt>
    <dgm:pt modelId="{355BEB11-73AF-F749-80A9-AD2DF74F6449}">
      <dgm:prSet phldrT="[Text]" phldr="0"/>
      <dgm:spPr/>
      <dgm:t>
        <a:bodyPr/>
        <a:lstStyle/>
        <a:p>
          <a:pPr rtl="0"/>
          <a:r>
            <a:rPr lang="en-US">
              <a:latin typeface="+mn-lt"/>
            </a:rPr>
            <a:t>How does it look across grade level clusters on the same level?</a:t>
          </a:r>
        </a:p>
      </dgm:t>
    </dgm:pt>
    <dgm:pt modelId="{85CE4D9B-6854-9A4C-8447-0DFB5B09251A}" type="parTrans" cxnId="{0ACF5E71-ADC6-C846-A1C2-97A7131408EA}">
      <dgm:prSet/>
      <dgm:spPr/>
      <dgm:t>
        <a:bodyPr/>
        <a:lstStyle/>
        <a:p>
          <a:endParaRPr lang="en-US"/>
        </a:p>
      </dgm:t>
    </dgm:pt>
    <dgm:pt modelId="{81D662CD-2759-AA4D-908E-5E2D236801D0}" type="sibTrans" cxnId="{0ACF5E71-ADC6-C846-A1C2-97A7131408EA}">
      <dgm:prSet/>
      <dgm:spPr/>
      <dgm:t>
        <a:bodyPr/>
        <a:lstStyle/>
        <a:p>
          <a:endParaRPr lang="en-US"/>
        </a:p>
      </dgm:t>
    </dgm:pt>
    <dgm:pt modelId="{E65CDFFB-7C3B-4D4F-8858-C83ADAC8CB96}">
      <dgm:prSet phldrT="[Text]" custT="1"/>
      <dgm:spPr/>
      <dgm:t>
        <a:bodyPr/>
        <a:lstStyle/>
        <a:p>
          <a:r>
            <a:rPr lang="en-US" sz="1800" b="1">
              <a:solidFill>
                <a:schemeClr val="tx1"/>
              </a:solidFill>
            </a:rPr>
            <a:t>Sentence</a:t>
          </a:r>
        </a:p>
      </dgm:t>
    </dgm:pt>
    <dgm:pt modelId="{629E0668-5BE0-4145-A819-849720DC9CC6}" type="parTrans" cxnId="{3DEBF51B-FA7D-9C42-938E-209C318FD989}">
      <dgm:prSet/>
      <dgm:spPr/>
      <dgm:t>
        <a:bodyPr/>
        <a:lstStyle/>
        <a:p>
          <a:endParaRPr lang="en-US"/>
        </a:p>
      </dgm:t>
    </dgm:pt>
    <dgm:pt modelId="{50931F47-6CB9-964E-BBAF-2B5EB7A31C47}" type="sibTrans" cxnId="{3DEBF51B-FA7D-9C42-938E-209C318FD989}">
      <dgm:prSet/>
      <dgm:spPr/>
      <dgm:t>
        <a:bodyPr/>
        <a:lstStyle/>
        <a:p>
          <a:endParaRPr lang="en-US"/>
        </a:p>
      </dgm:t>
    </dgm:pt>
    <dgm:pt modelId="{1DF4DE5D-4FD3-B148-92A8-A5295D5C9D2E}">
      <dgm:prSet phldrT="[Text]" phldr="0"/>
      <dgm:spPr/>
      <dgm:t>
        <a:bodyPr/>
        <a:lstStyle/>
        <a:p>
          <a:pPr rtl="0"/>
          <a:r>
            <a:rPr lang="en-US">
              <a:latin typeface="+mn-lt"/>
            </a:rPr>
            <a:t>How does the sentence dimension looks like in one grade level cluster across levels?</a:t>
          </a:r>
        </a:p>
      </dgm:t>
    </dgm:pt>
    <dgm:pt modelId="{F0F5AE5E-4D44-CE4C-8C37-DBD2C9C30BDA}" type="parTrans" cxnId="{463E4601-7674-EC46-999D-1EF1FC872F62}">
      <dgm:prSet/>
      <dgm:spPr/>
      <dgm:t>
        <a:bodyPr/>
        <a:lstStyle/>
        <a:p>
          <a:endParaRPr lang="en-US"/>
        </a:p>
      </dgm:t>
    </dgm:pt>
    <dgm:pt modelId="{A22548B6-FFF0-CC4C-9165-F8B51FDF4675}" type="sibTrans" cxnId="{463E4601-7674-EC46-999D-1EF1FC872F62}">
      <dgm:prSet/>
      <dgm:spPr/>
      <dgm:t>
        <a:bodyPr/>
        <a:lstStyle/>
        <a:p>
          <a:endParaRPr lang="en-US"/>
        </a:p>
      </dgm:t>
    </dgm:pt>
    <dgm:pt modelId="{8FBF7728-53C0-B346-8C58-4849F4BE52F9}">
      <dgm:prSet phldrT="[Text]" phldr="0"/>
      <dgm:spPr/>
      <dgm:t>
        <a:bodyPr/>
        <a:lstStyle/>
        <a:p>
          <a:pPr rtl="0"/>
          <a:r>
            <a:rPr lang="en-US">
              <a:latin typeface="+mn-lt"/>
            </a:rPr>
            <a:t>How does it look like across grade level clusters in one level?</a:t>
          </a:r>
        </a:p>
      </dgm:t>
    </dgm:pt>
    <dgm:pt modelId="{ED8915E5-9045-FC42-B4F3-F8AAA2212303}" type="parTrans" cxnId="{BC617DE9-3DF4-404D-8DA9-9F1D3045B206}">
      <dgm:prSet/>
      <dgm:spPr/>
      <dgm:t>
        <a:bodyPr/>
        <a:lstStyle/>
        <a:p>
          <a:endParaRPr lang="en-US"/>
        </a:p>
      </dgm:t>
    </dgm:pt>
    <dgm:pt modelId="{D372B9A7-2470-3B41-A436-5C07F59162CE}" type="sibTrans" cxnId="{BC617DE9-3DF4-404D-8DA9-9F1D3045B206}">
      <dgm:prSet/>
      <dgm:spPr/>
      <dgm:t>
        <a:bodyPr/>
        <a:lstStyle/>
        <a:p>
          <a:endParaRPr lang="en-US"/>
        </a:p>
      </dgm:t>
    </dgm:pt>
    <dgm:pt modelId="{0DAA6AFD-FD2B-5540-9AC6-99D6310548A8}">
      <dgm:prSet phldrT="[Text]" custT="1"/>
      <dgm:spPr/>
      <dgm:t>
        <a:bodyPr/>
        <a:lstStyle/>
        <a:p>
          <a:pPr>
            <a:spcBef>
              <a:spcPts val="600"/>
            </a:spcBef>
          </a:pPr>
          <a:r>
            <a:rPr lang="en-US" sz="1800" b="1">
              <a:solidFill>
                <a:schemeClr val="tx1"/>
              </a:solidFill>
            </a:rPr>
            <a:t>Word/</a:t>
          </a:r>
          <a:br>
            <a:rPr lang="en-US" sz="1800" b="1">
              <a:solidFill>
                <a:schemeClr val="tx1"/>
              </a:solidFill>
            </a:rPr>
          </a:br>
          <a:r>
            <a:rPr lang="en-US" sz="1800" b="1">
              <a:solidFill>
                <a:schemeClr val="tx1"/>
              </a:solidFill>
            </a:rPr>
            <a:t>Phrase</a:t>
          </a:r>
        </a:p>
      </dgm:t>
    </dgm:pt>
    <dgm:pt modelId="{F2B591D7-2CDE-8B44-ADE1-F72E6C0765F0}" type="parTrans" cxnId="{8CA84667-0986-2C43-A874-33BEF6495C1E}">
      <dgm:prSet/>
      <dgm:spPr/>
      <dgm:t>
        <a:bodyPr/>
        <a:lstStyle/>
        <a:p>
          <a:endParaRPr lang="en-US"/>
        </a:p>
      </dgm:t>
    </dgm:pt>
    <dgm:pt modelId="{53A611C5-FA80-9747-A4ED-2C38507D431C}" type="sibTrans" cxnId="{8CA84667-0986-2C43-A874-33BEF6495C1E}">
      <dgm:prSet/>
      <dgm:spPr/>
      <dgm:t>
        <a:bodyPr/>
        <a:lstStyle/>
        <a:p>
          <a:endParaRPr lang="en-US"/>
        </a:p>
      </dgm:t>
    </dgm:pt>
    <dgm:pt modelId="{6C1D50C9-F4C6-FF41-887E-12B3F789F9AA}">
      <dgm:prSet phldrT="[Text]" phldr="0"/>
      <dgm:spPr/>
      <dgm:t>
        <a:bodyPr/>
        <a:lstStyle/>
        <a:p>
          <a:pPr rtl="0"/>
          <a:r>
            <a:rPr lang="en-US">
              <a:latin typeface="+mn-lt"/>
            </a:rPr>
            <a:t>How does it look across levels in one grade level cluster?</a:t>
          </a:r>
        </a:p>
      </dgm:t>
    </dgm:pt>
    <dgm:pt modelId="{8C3316CF-78A9-5D48-BE5D-F8A22AA56FF7}" type="parTrans" cxnId="{9B47D8F5-66F9-F641-AA77-1825F25D70DE}">
      <dgm:prSet/>
      <dgm:spPr/>
      <dgm:t>
        <a:bodyPr/>
        <a:lstStyle/>
        <a:p>
          <a:endParaRPr lang="en-US"/>
        </a:p>
      </dgm:t>
    </dgm:pt>
    <dgm:pt modelId="{4954661D-1A7F-D94B-9728-F6CDA57D04C7}" type="sibTrans" cxnId="{9B47D8F5-66F9-F641-AA77-1825F25D70DE}">
      <dgm:prSet/>
      <dgm:spPr/>
      <dgm:t>
        <a:bodyPr/>
        <a:lstStyle/>
        <a:p>
          <a:endParaRPr lang="en-US"/>
        </a:p>
      </dgm:t>
    </dgm:pt>
    <dgm:pt modelId="{FB621955-C488-E54F-8ABE-5BDB145F5C50}" type="pres">
      <dgm:prSet presAssocID="{AF4303FC-EC71-ED41-87C9-85A8CE53CE48}" presName="linearFlow" presStyleCnt="0">
        <dgm:presLayoutVars>
          <dgm:dir/>
          <dgm:animLvl val="lvl"/>
          <dgm:resizeHandles val="exact"/>
        </dgm:presLayoutVars>
      </dgm:prSet>
      <dgm:spPr/>
    </dgm:pt>
    <dgm:pt modelId="{7D44DB84-3127-9B44-A152-3B9F4656BEBC}" type="pres">
      <dgm:prSet presAssocID="{6E6817AC-3411-0D4D-B51F-D201EAD32B05}" presName="composite" presStyleCnt="0"/>
      <dgm:spPr/>
    </dgm:pt>
    <dgm:pt modelId="{4993B221-23F7-C94A-AB19-F21A38D43797}" type="pres">
      <dgm:prSet presAssocID="{6E6817AC-3411-0D4D-B51F-D201EAD32B05}" presName="parentText" presStyleLbl="alignNode1" presStyleIdx="0" presStyleCnt="3" custLinFactNeighborY="6887">
        <dgm:presLayoutVars>
          <dgm:chMax val="1"/>
          <dgm:bulletEnabled val="1"/>
        </dgm:presLayoutVars>
      </dgm:prSet>
      <dgm:spPr/>
    </dgm:pt>
    <dgm:pt modelId="{8934B3B4-E19A-074A-9CD2-1B2BC5962098}" type="pres">
      <dgm:prSet presAssocID="{6E6817AC-3411-0D4D-B51F-D201EAD32B05}" presName="descendantText" presStyleLbl="alignAcc1" presStyleIdx="0" presStyleCnt="3" custLinFactNeighborY="8450">
        <dgm:presLayoutVars>
          <dgm:bulletEnabled val="1"/>
        </dgm:presLayoutVars>
      </dgm:prSet>
      <dgm:spPr/>
    </dgm:pt>
    <dgm:pt modelId="{065C162E-B559-624C-B38E-88B350F1B772}" type="pres">
      <dgm:prSet presAssocID="{DE8143E3-82B4-204A-9393-ECCE404F90AF}" presName="sp" presStyleCnt="0"/>
      <dgm:spPr/>
    </dgm:pt>
    <dgm:pt modelId="{6697AF65-F607-F449-94E2-EE9646810B78}" type="pres">
      <dgm:prSet presAssocID="{E65CDFFB-7C3B-4D4F-8858-C83ADAC8CB96}" presName="composite" presStyleCnt="0"/>
      <dgm:spPr/>
    </dgm:pt>
    <dgm:pt modelId="{58694FC7-933A-A340-A0D8-9A2018ED2F5A}" type="pres">
      <dgm:prSet presAssocID="{E65CDFFB-7C3B-4D4F-8858-C83ADAC8CB96}" presName="parentText" presStyleLbl="alignNode1" presStyleIdx="1" presStyleCnt="3">
        <dgm:presLayoutVars>
          <dgm:chMax val="1"/>
          <dgm:bulletEnabled val="1"/>
        </dgm:presLayoutVars>
      </dgm:prSet>
      <dgm:spPr/>
    </dgm:pt>
    <dgm:pt modelId="{5E32A53D-14A6-9544-BA0A-6587A41D2103}" type="pres">
      <dgm:prSet presAssocID="{E65CDFFB-7C3B-4D4F-8858-C83ADAC8CB96}" presName="descendantText" presStyleLbl="alignAcc1" presStyleIdx="1" presStyleCnt="3">
        <dgm:presLayoutVars>
          <dgm:bulletEnabled val="1"/>
        </dgm:presLayoutVars>
      </dgm:prSet>
      <dgm:spPr/>
    </dgm:pt>
    <dgm:pt modelId="{87A81604-F518-3B4B-9132-4DA6AF4A9A6E}" type="pres">
      <dgm:prSet presAssocID="{50931F47-6CB9-964E-BBAF-2B5EB7A31C47}" presName="sp" presStyleCnt="0"/>
      <dgm:spPr/>
    </dgm:pt>
    <dgm:pt modelId="{370F4A59-9FA5-8C4B-A901-DD97395FAFB0}" type="pres">
      <dgm:prSet presAssocID="{0DAA6AFD-FD2B-5540-9AC6-99D6310548A8}" presName="composite" presStyleCnt="0"/>
      <dgm:spPr/>
    </dgm:pt>
    <dgm:pt modelId="{A97FFFDC-E0F3-1340-8265-3EA1FB2BD01B}" type="pres">
      <dgm:prSet presAssocID="{0DAA6AFD-FD2B-5540-9AC6-99D6310548A8}" presName="parentText" presStyleLbl="alignNode1" presStyleIdx="2" presStyleCnt="3" custLinFactNeighborY="-7596">
        <dgm:presLayoutVars>
          <dgm:chMax val="1"/>
          <dgm:bulletEnabled val="1"/>
        </dgm:presLayoutVars>
      </dgm:prSet>
      <dgm:spPr/>
    </dgm:pt>
    <dgm:pt modelId="{119F1923-E36C-2041-AD48-B8EA178A073F}" type="pres">
      <dgm:prSet presAssocID="{0DAA6AFD-FD2B-5540-9AC6-99D6310548A8}" presName="descendantText" presStyleLbl="alignAcc1" presStyleIdx="2" presStyleCnt="3" custLinFactNeighborY="-11682">
        <dgm:presLayoutVars>
          <dgm:bulletEnabled val="1"/>
        </dgm:presLayoutVars>
      </dgm:prSet>
      <dgm:spPr/>
    </dgm:pt>
  </dgm:ptLst>
  <dgm:cxnLst>
    <dgm:cxn modelId="{463E4601-7674-EC46-999D-1EF1FC872F62}" srcId="{E65CDFFB-7C3B-4D4F-8858-C83ADAC8CB96}" destId="{1DF4DE5D-4FD3-B148-92A8-A5295D5C9D2E}" srcOrd="0" destOrd="0" parTransId="{F0F5AE5E-4D44-CE4C-8C37-DBD2C9C30BDA}" sibTransId="{A22548B6-FFF0-CC4C-9165-F8B51FDF4675}"/>
    <dgm:cxn modelId="{BEB8ED08-795A-4EA0-9192-2567384EBC9E}" type="presOf" srcId="{6E6817AC-3411-0D4D-B51F-D201EAD32B05}" destId="{4993B221-23F7-C94A-AB19-F21A38D43797}" srcOrd="0" destOrd="0" presId="urn:microsoft.com/office/officeart/2005/8/layout/chevron2"/>
    <dgm:cxn modelId="{3DEBF51B-FA7D-9C42-938E-209C318FD989}" srcId="{AF4303FC-EC71-ED41-87C9-85A8CE53CE48}" destId="{E65CDFFB-7C3B-4D4F-8858-C83ADAC8CB96}" srcOrd="1" destOrd="0" parTransId="{629E0668-5BE0-4145-A819-849720DC9CC6}" sibTransId="{50931F47-6CB9-964E-BBAF-2B5EB7A31C47}"/>
    <dgm:cxn modelId="{06AF611E-6566-487E-87C8-7FF99CCB7247}" type="presOf" srcId="{355BEB11-73AF-F749-80A9-AD2DF74F6449}" destId="{8934B3B4-E19A-074A-9CD2-1B2BC5962098}" srcOrd="0" destOrd="1" presId="urn:microsoft.com/office/officeart/2005/8/layout/chevron2"/>
    <dgm:cxn modelId="{6A735739-448C-1D47-98A5-2879257E936C}" srcId="{6E6817AC-3411-0D4D-B51F-D201EAD32B05}" destId="{68F8F957-195A-3148-B606-479B5A45478C}" srcOrd="0" destOrd="0" parTransId="{A3D51718-5661-7B45-984F-75CB663316FC}" sibTransId="{AE6DBC35-9094-6445-9F8E-9CBB169D264B}"/>
    <dgm:cxn modelId="{F525D43B-D565-4112-8D28-1EBE7A529298}" type="presOf" srcId="{1DF4DE5D-4FD3-B148-92A8-A5295D5C9D2E}" destId="{5E32A53D-14A6-9544-BA0A-6587A41D2103}" srcOrd="0" destOrd="0" presId="urn:microsoft.com/office/officeart/2005/8/layout/chevron2"/>
    <dgm:cxn modelId="{CA468B45-68A8-4716-B5B2-F3EA2CBEE120}" type="presOf" srcId="{8FBF7728-53C0-B346-8C58-4849F4BE52F9}" destId="{5E32A53D-14A6-9544-BA0A-6587A41D2103}" srcOrd="0" destOrd="1" presId="urn:microsoft.com/office/officeart/2005/8/layout/chevron2"/>
    <dgm:cxn modelId="{8CA84667-0986-2C43-A874-33BEF6495C1E}" srcId="{AF4303FC-EC71-ED41-87C9-85A8CE53CE48}" destId="{0DAA6AFD-FD2B-5540-9AC6-99D6310548A8}" srcOrd="2" destOrd="0" parTransId="{F2B591D7-2CDE-8B44-ADE1-F72E6C0765F0}" sibTransId="{53A611C5-FA80-9747-A4ED-2C38507D431C}"/>
    <dgm:cxn modelId="{6DDE7A4F-5643-4800-972B-7C3B86FCCABD}" type="presOf" srcId="{0DAA6AFD-FD2B-5540-9AC6-99D6310548A8}" destId="{A97FFFDC-E0F3-1340-8265-3EA1FB2BD01B}" srcOrd="0" destOrd="0" presId="urn:microsoft.com/office/officeart/2005/8/layout/chevron2"/>
    <dgm:cxn modelId="{0ACF5E71-ADC6-C846-A1C2-97A7131408EA}" srcId="{6E6817AC-3411-0D4D-B51F-D201EAD32B05}" destId="{355BEB11-73AF-F749-80A9-AD2DF74F6449}" srcOrd="1" destOrd="0" parTransId="{85CE4D9B-6854-9A4C-8447-0DFB5B09251A}" sibTransId="{81D662CD-2759-AA4D-908E-5E2D236801D0}"/>
    <dgm:cxn modelId="{7637677C-EB3B-4C7C-BB5A-998CC3695243}" type="presOf" srcId="{E65CDFFB-7C3B-4D4F-8858-C83ADAC8CB96}" destId="{58694FC7-933A-A340-A0D8-9A2018ED2F5A}" srcOrd="0" destOrd="0" presId="urn:microsoft.com/office/officeart/2005/8/layout/chevron2"/>
    <dgm:cxn modelId="{34772C93-2B82-41CE-8A5F-80F6A80D21A5}" type="presOf" srcId="{68F8F957-195A-3148-B606-479B5A45478C}" destId="{8934B3B4-E19A-074A-9CD2-1B2BC5962098}" srcOrd="0" destOrd="0" presId="urn:microsoft.com/office/officeart/2005/8/layout/chevron2"/>
    <dgm:cxn modelId="{585E34AA-E2B9-AA40-B907-9C526FD325BF}" srcId="{AF4303FC-EC71-ED41-87C9-85A8CE53CE48}" destId="{6E6817AC-3411-0D4D-B51F-D201EAD32B05}" srcOrd="0" destOrd="0" parTransId="{822AAB25-1492-5540-B7B7-8E79045497A6}" sibTransId="{DE8143E3-82B4-204A-9393-ECCE404F90AF}"/>
    <dgm:cxn modelId="{502063BB-7C60-934A-9EAC-95A2DBBC28E5}" type="presOf" srcId="{AF4303FC-EC71-ED41-87C9-85A8CE53CE48}" destId="{FB621955-C488-E54F-8ABE-5BDB145F5C50}" srcOrd="0" destOrd="0" presId="urn:microsoft.com/office/officeart/2005/8/layout/chevron2"/>
    <dgm:cxn modelId="{357B7FD7-5ADC-4B1C-8836-E582C5776F29}" type="presOf" srcId="{6C1D50C9-F4C6-FF41-887E-12B3F789F9AA}" destId="{119F1923-E36C-2041-AD48-B8EA178A073F}" srcOrd="0" destOrd="0" presId="urn:microsoft.com/office/officeart/2005/8/layout/chevron2"/>
    <dgm:cxn modelId="{BC617DE9-3DF4-404D-8DA9-9F1D3045B206}" srcId="{E65CDFFB-7C3B-4D4F-8858-C83ADAC8CB96}" destId="{8FBF7728-53C0-B346-8C58-4849F4BE52F9}" srcOrd="1" destOrd="0" parTransId="{ED8915E5-9045-FC42-B4F3-F8AAA2212303}" sibTransId="{D372B9A7-2470-3B41-A436-5C07F59162CE}"/>
    <dgm:cxn modelId="{9B47D8F5-66F9-F641-AA77-1825F25D70DE}" srcId="{0DAA6AFD-FD2B-5540-9AC6-99D6310548A8}" destId="{6C1D50C9-F4C6-FF41-887E-12B3F789F9AA}" srcOrd="0" destOrd="0" parTransId="{8C3316CF-78A9-5D48-BE5D-F8A22AA56FF7}" sibTransId="{4954661D-1A7F-D94B-9728-F6CDA57D04C7}"/>
    <dgm:cxn modelId="{5FB5C626-690C-4546-BB88-D58C8284DC9F}" type="presParOf" srcId="{FB621955-C488-E54F-8ABE-5BDB145F5C50}" destId="{7D44DB84-3127-9B44-A152-3B9F4656BEBC}" srcOrd="0" destOrd="0" presId="urn:microsoft.com/office/officeart/2005/8/layout/chevron2"/>
    <dgm:cxn modelId="{6B9392DA-B6F8-418B-8398-1BF7DF4E6448}" type="presParOf" srcId="{7D44DB84-3127-9B44-A152-3B9F4656BEBC}" destId="{4993B221-23F7-C94A-AB19-F21A38D43797}" srcOrd="0" destOrd="0" presId="urn:microsoft.com/office/officeart/2005/8/layout/chevron2"/>
    <dgm:cxn modelId="{14A0CA09-AF95-4F27-806C-01B34730ED37}" type="presParOf" srcId="{7D44DB84-3127-9B44-A152-3B9F4656BEBC}" destId="{8934B3B4-E19A-074A-9CD2-1B2BC5962098}" srcOrd="1" destOrd="0" presId="urn:microsoft.com/office/officeart/2005/8/layout/chevron2"/>
    <dgm:cxn modelId="{50E90C7D-8F01-4FCE-ACB1-8F04FC179308}" type="presParOf" srcId="{FB621955-C488-E54F-8ABE-5BDB145F5C50}" destId="{065C162E-B559-624C-B38E-88B350F1B772}" srcOrd="1" destOrd="0" presId="urn:microsoft.com/office/officeart/2005/8/layout/chevron2"/>
    <dgm:cxn modelId="{BB813E1B-48A2-4826-A808-A05C03464882}" type="presParOf" srcId="{FB621955-C488-E54F-8ABE-5BDB145F5C50}" destId="{6697AF65-F607-F449-94E2-EE9646810B78}" srcOrd="2" destOrd="0" presId="urn:microsoft.com/office/officeart/2005/8/layout/chevron2"/>
    <dgm:cxn modelId="{D19433EF-D2E3-45AC-9D33-46BC021E61BD}" type="presParOf" srcId="{6697AF65-F607-F449-94E2-EE9646810B78}" destId="{58694FC7-933A-A340-A0D8-9A2018ED2F5A}" srcOrd="0" destOrd="0" presId="urn:microsoft.com/office/officeart/2005/8/layout/chevron2"/>
    <dgm:cxn modelId="{CC1D177F-7BB1-400D-B41B-A927F7088982}" type="presParOf" srcId="{6697AF65-F607-F449-94E2-EE9646810B78}" destId="{5E32A53D-14A6-9544-BA0A-6587A41D2103}" srcOrd="1" destOrd="0" presId="urn:microsoft.com/office/officeart/2005/8/layout/chevron2"/>
    <dgm:cxn modelId="{4AE2D3F2-8CA7-4C6A-9811-7152906CE8D2}" type="presParOf" srcId="{FB621955-C488-E54F-8ABE-5BDB145F5C50}" destId="{87A81604-F518-3B4B-9132-4DA6AF4A9A6E}" srcOrd="3" destOrd="0" presId="urn:microsoft.com/office/officeart/2005/8/layout/chevron2"/>
    <dgm:cxn modelId="{EF5397A3-CFF7-4695-A59C-ED4D7BBAB5CE}" type="presParOf" srcId="{FB621955-C488-E54F-8ABE-5BDB145F5C50}" destId="{370F4A59-9FA5-8C4B-A901-DD97395FAFB0}" srcOrd="4" destOrd="0" presId="urn:microsoft.com/office/officeart/2005/8/layout/chevron2"/>
    <dgm:cxn modelId="{29EEB37A-B467-4DC7-9E45-4252B81A7916}" type="presParOf" srcId="{370F4A59-9FA5-8C4B-A901-DD97395FAFB0}" destId="{A97FFFDC-E0F3-1340-8265-3EA1FB2BD01B}" srcOrd="0" destOrd="0" presId="urn:microsoft.com/office/officeart/2005/8/layout/chevron2"/>
    <dgm:cxn modelId="{91FDA493-D452-476C-8E27-00DBED416D5C}" type="presParOf" srcId="{370F4A59-9FA5-8C4B-A901-DD97395FAFB0}" destId="{119F1923-E36C-2041-AD48-B8EA178A073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8AE1B-1FC7-4623-BCAF-5826947CE928}">
      <dsp:nvSpPr>
        <dsp:cNvPr id="0" name=""/>
        <dsp:cNvSpPr/>
      </dsp:nvSpPr>
      <dsp:spPr>
        <a:xfrm>
          <a:off x="0" y="61969"/>
          <a:ext cx="3891529" cy="3919849"/>
        </a:xfrm>
        <a:prstGeom prst="ellipse">
          <a:avLst/>
        </a:prstGeom>
        <a:solidFill>
          <a:srgbClr val="3C99D5"/>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35076" tIns="35560" rIns="235076" bIns="35560" numCol="1" spcCol="1270" anchor="ctr" anchorCtr="0">
          <a:noAutofit/>
        </a:bodyPr>
        <a:lstStyle/>
        <a:p>
          <a:pPr marL="0" lvl="0" indent="0" algn="ctr" defTabSz="1244600" rtl="0">
            <a:lnSpc>
              <a:spcPct val="90000"/>
            </a:lnSpc>
            <a:spcBef>
              <a:spcPct val="0"/>
            </a:spcBef>
            <a:spcAft>
              <a:spcPct val="35000"/>
            </a:spcAft>
            <a:buNone/>
          </a:pPr>
          <a:r>
            <a:rPr lang="en-US" sz="2800" b="1" kern="1200">
              <a:latin typeface="Red Hat Text" panose="02010303040201060303" pitchFamily="2" charset="0"/>
              <a:ea typeface="Red Hat Text" panose="02010303040201060303" pitchFamily="2" charset="0"/>
              <a:cs typeface="Red Hat Text" panose="02010303040201060303" pitchFamily="2" charset="0"/>
            </a:rPr>
            <a:t>WIDA ACCESS</a:t>
          </a:r>
        </a:p>
        <a:p>
          <a:pPr marL="0" lvl="0" indent="0" algn="ctr" defTabSz="1244600" rtl="0">
            <a:lnSpc>
              <a:spcPct val="90000"/>
            </a:lnSpc>
            <a:spcBef>
              <a:spcPct val="0"/>
            </a:spcBef>
            <a:spcAft>
              <a:spcPct val="35000"/>
            </a:spcAft>
            <a:buNone/>
          </a:pPr>
          <a:r>
            <a:rPr lang="en-US" sz="2400" b="0" kern="1200">
              <a:latin typeface="Red Hat Text" panose="02010303040201060303" pitchFamily="2" charset="0"/>
              <a:ea typeface="Red Hat Text" panose="02010303040201060303" pitchFamily="2" charset="0"/>
              <a:cs typeface="Red Hat Text" panose="02010303040201060303" pitchFamily="2" charset="0"/>
            </a:rPr>
            <a:t>English Language Proficiency Test (2025–2026)</a:t>
          </a:r>
          <a:br>
            <a:rPr lang="en-US" sz="2400" b="0" kern="1200">
              <a:latin typeface="Red Hat Text" panose="02010303040201060303" pitchFamily="2" charset="0"/>
              <a:ea typeface="Red Hat Text" panose="02010303040201060303" pitchFamily="2" charset="0"/>
              <a:cs typeface="Red Hat Text" panose="02010303040201060303" pitchFamily="2" charset="0"/>
            </a:rPr>
          </a:br>
          <a:endParaRPr lang="en-US" sz="2400" b="0" i="1" kern="1200">
            <a:latin typeface="Red Hat Text" panose="02010303040201060303" pitchFamily="2" charset="0"/>
            <a:ea typeface="Red Hat Text" panose="02010303040201060303" pitchFamily="2" charset="0"/>
            <a:cs typeface="Red Hat Text" panose="02010303040201060303" pitchFamily="2" charset="0"/>
          </a:endParaRPr>
        </a:p>
      </dsp:txBody>
      <dsp:txXfrm>
        <a:off x="569901" y="636018"/>
        <a:ext cx="2751727" cy="2771751"/>
      </dsp:txXfrm>
    </dsp:sp>
    <dsp:sp modelId="{4CDF5F2A-FD93-8E47-86CD-E89B3D9D9C23}">
      <dsp:nvSpPr>
        <dsp:cNvPr id="0" name=""/>
        <dsp:cNvSpPr/>
      </dsp:nvSpPr>
      <dsp:spPr>
        <a:xfrm>
          <a:off x="2975433" y="148681"/>
          <a:ext cx="3891529" cy="3919849"/>
        </a:xfrm>
        <a:prstGeom prst="ellipse">
          <a:avLst/>
        </a:prstGeom>
        <a:solidFill>
          <a:srgbClr val="FFAA0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35076" tIns="35560" rIns="235076" bIns="35560" numCol="1" spcCol="1270" anchor="ctr" anchorCtr="0">
          <a:noAutofit/>
        </a:bodyPr>
        <a:lstStyle/>
        <a:p>
          <a:pPr marL="0" lvl="0" indent="0" algn="ctr" defTabSz="1244600" rtl="0">
            <a:lnSpc>
              <a:spcPct val="90000"/>
            </a:lnSpc>
            <a:spcBef>
              <a:spcPct val="0"/>
            </a:spcBef>
            <a:spcAft>
              <a:spcPct val="35000"/>
            </a:spcAft>
            <a:buNone/>
          </a:pPr>
          <a:r>
            <a:rPr lang="en-US" sz="2800" b="1" kern="1200">
              <a:latin typeface="Red Hat Text" panose="02010303040201060303" pitchFamily="2" charset="0"/>
              <a:ea typeface="Red Hat Text" panose="02010303040201060303" pitchFamily="2" charset="0"/>
              <a:cs typeface="Red Hat Text" panose="02010303040201060303" pitchFamily="2" charset="0"/>
            </a:rPr>
            <a:t>Expressive and Interpretive Proficiency Level Descriptors</a:t>
          </a:r>
        </a:p>
        <a:p>
          <a:pPr marL="0" lvl="0" indent="0" algn="ctr" defTabSz="1244600" rtl="0">
            <a:lnSpc>
              <a:spcPct val="90000"/>
            </a:lnSpc>
            <a:spcBef>
              <a:spcPct val="0"/>
            </a:spcBef>
            <a:spcAft>
              <a:spcPct val="35000"/>
            </a:spcAft>
            <a:buNone/>
          </a:pPr>
          <a:r>
            <a:rPr lang="en-US" sz="2400" b="0" kern="1200">
              <a:latin typeface="Red Hat Text" panose="02010303040201060303" pitchFamily="2" charset="0"/>
              <a:ea typeface="Red Hat Text" panose="02010303040201060303" pitchFamily="2" charset="0"/>
              <a:cs typeface="Red Hat Text" panose="02010303040201060303" pitchFamily="2" charset="0"/>
            </a:rPr>
            <a:t>(2020</a:t>
          </a:r>
          <a:r>
            <a:rPr lang="en-US" sz="2800" b="0" kern="1200">
              <a:latin typeface="Red Hat Text" panose="02010303040201060303" pitchFamily="2" charset="0"/>
              <a:ea typeface="Red Hat Text" panose="02010303040201060303" pitchFamily="2" charset="0"/>
              <a:cs typeface="Red Hat Text" panose="02010303040201060303" pitchFamily="2" charset="0"/>
            </a:rPr>
            <a:t>)</a:t>
          </a:r>
          <a:r>
            <a:rPr lang="en-US" sz="2800" b="1" kern="1200">
              <a:latin typeface="Red Hat Text" panose="02010303040201060303" pitchFamily="2" charset="0"/>
              <a:ea typeface="Red Hat Text" panose="02010303040201060303" pitchFamily="2" charset="0"/>
              <a:cs typeface="Red Hat Text" panose="02010303040201060303" pitchFamily="2" charset="0"/>
            </a:rPr>
            <a:t> </a:t>
          </a:r>
          <a:endParaRPr lang="en-US" sz="2400" b="0" i="1" kern="1200">
            <a:latin typeface="Red Hat Text" panose="02010303040201060303" pitchFamily="2" charset="0"/>
            <a:ea typeface="Red Hat Text" panose="02010303040201060303" pitchFamily="2" charset="0"/>
            <a:cs typeface="Red Hat Text" panose="02010303040201060303" pitchFamily="2" charset="0"/>
          </a:endParaRPr>
        </a:p>
      </dsp:txBody>
      <dsp:txXfrm>
        <a:off x="3545334" y="722730"/>
        <a:ext cx="2751727" cy="2771751"/>
      </dsp:txXfrm>
    </dsp:sp>
    <dsp:sp modelId="{2CEABCAA-F5E2-408F-9019-B9F2CF880108}">
      <dsp:nvSpPr>
        <dsp:cNvPr id="0" name=""/>
        <dsp:cNvSpPr/>
      </dsp:nvSpPr>
      <dsp:spPr>
        <a:xfrm>
          <a:off x="6082138" y="65899"/>
          <a:ext cx="3961582" cy="4032275"/>
        </a:xfrm>
        <a:prstGeom prst="ellipse">
          <a:avLst/>
        </a:prstGeom>
        <a:solidFill>
          <a:srgbClr val="936FB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35076" tIns="35560" rIns="235076" bIns="35560" numCol="1" spcCol="1270" anchor="ctr" anchorCtr="0">
          <a:noAutofit/>
        </a:bodyPr>
        <a:lstStyle/>
        <a:p>
          <a:pPr marL="0" lvl="0" indent="0" algn="ctr" defTabSz="1244600" rtl="0">
            <a:lnSpc>
              <a:spcPct val="90000"/>
            </a:lnSpc>
            <a:spcBef>
              <a:spcPct val="0"/>
            </a:spcBef>
            <a:spcAft>
              <a:spcPct val="35000"/>
            </a:spcAft>
            <a:buNone/>
          </a:pPr>
          <a:r>
            <a:rPr lang="en-US" sz="2800" b="1" kern="1200">
              <a:latin typeface="Red Hat Text" panose="02010303040201060303" pitchFamily="2" charset="0"/>
              <a:ea typeface="Red Hat Text" panose="02010303040201060303" pitchFamily="2" charset="0"/>
              <a:cs typeface="Red Hat Text" panose="02010303040201060303" pitchFamily="2" charset="0"/>
            </a:rPr>
            <a:t>Expressive and Interpretive Language Charts</a:t>
          </a:r>
          <a:br>
            <a:rPr lang="en-US" sz="2400" b="1" kern="1200">
              <a:latin typeface="Red Hat Text" panose="02010303040201060303" pitchFamily="2" charset="0"/>
              <a:ea typeface="Red Hat Text" panose="02010303040201060303" pitchFamily="2" charset="0"/>
              <a:cs typeface="Red Hat Text" panose="02010303040201060303" pitchFamily="2" charset="0"/>
            </a:rPr>
          </a:br>
          <a:r>
            <a:rPr lang="en-US" sz="2400" b="0" kern="1200">
              <a:latin typeface="Red Hat Text" panose="02010303040201060303" pitchFamily="2" charset="0"/>
              <a:ea typeface="Red Hat Text" panose="02010303040201060303" pitchFamily="2" charset="0"/>
              <a:cs typeface="Red Hat Text" panose="02010303040201060303" pitchFamily="2" charset="0"/>
            </a:rPr>
            <a:t>(May 2025)</a:t>
          </a:r>
          <a:br>
            <a:rPr lang="en-US" sz="2400" b="1" kern="1200">
              <a:latin typeface="Red Hat Text" panose="02010303040201060303" pitchFamily="2" charset="0"/>
              <a:ea typeface="Red Hat Text" panose="02010303040201060303" pitchFamily="2" charset="0"/>
              <a:cs typeface="Red Hat Text" panose="02010303040201060303" pitchFamily="2" charset="0"/>
            </a:rPr>
          </a:br>
          <a:endParaRPr lang="en-US" sz="2400" b="1" i="0" kern="1200">
            <a:latin typeface="Red Hat Text" panose="02010303040201060303" pitchFamily="2" charset="0"/>
            <a:ea typeface="Red Hat Text" panose="02010303040201060303" pitchFamily="2" charset="0"/>
            <a:cs typeface="Red Hat Text" panose="02010303040201060303" pitchFamily="2" charset="0"/>
          </a:endParaRPr>
        </a:p>
      </dsp:txBody>
      <dsp:txXfrm>
        <a:off x="6662298" y="656412"/>
        <a:ext cx="2801262" cy="28512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9E394-4109-4C2F-8DF6-F481E2DC0BD8}">
      <dsp:nvSpPr>
        <dsp:cNvPr id="0" name=""/>
        <dsp:cNvSpPr/>
      </dsp:nvSpPr>
      <dsp:spPr>
        <a:xfrm>
          <a:off x="0" y="3158617"/>
          <a:ext cx="8969169" cy="593704"/>
        </a:xfrm>
        <a:prstGeom prst="rect">
          <a:avLst/>
        </a:prstGeom>
        <a:solidFill>
          <a:srgbClr val="936FB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tx1"/>
              </a:solidFill>
              <a:latin typeface="Calibri" panose="020F0502020204030204"/>
              <a:ea typeface="+mn-ea"/>
              <a:cs typeface="+mn-cs"/>
            </a:rPr>
            <a:t>Communicate</a:t>
          </a:r>
          <a:r>
            <a:rPr lang="en-US" sz="2800" b="1" kern="1200">
              <a:latin typeface="Calibri" panose="020F0502020204030204"/>
              <a:ea typeface="+mn-ea"/>
              <a:cs typeface="+mn-cs"/>
            </a:rPr>
            <a:t> and collaborate with colleagues. </a:t>
          </a:r>
        </a:p>
      </dsp:txBody>
      <dsp:txXfrm>
        <a:off x="0" y="3158617"/>
        <a:ext cx="8969169" cy="593704"/>
      </dsp:txXfrm>
    </dsp:sp>
    <dsp:sp modelId="{C8F200FE-A53A-40E4-9394-ED93555470FE}">
      <dsp:nvSpPr>
        <dsp:cNvPr id="0" name=""/>
        <dsp:cNvSpPr/>
      </dsp:nvSpPr>
      <dsp:spPr>
        <a:xfrm rot="10800000">
          <a:off x="0" y="1933916"/>
          <a:ext cx="8969169" cy="1233986"/>
        </a:xfrm>
        <a:prstGeom prst="upArrowCallout">
          <a:avLst/>
        </a:prstGeom>
        <a:solidFill>
          <a:srgbClr val="FFAA0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a:latin typeface="Calibri" panose="020F0502020204030204"/>
              <a:ea typeface="+mn-ea"/>
              <a:cs typeface="+mn-cs"/>
            </a:rPr>
            <a:t>Plan next steps for instruction and monitor student growth over time.</a:t>
          </a:r>
        </a:p>
      </dsp:txBody>
      <dsp:txXfrm rot="10800000">
        <a:off x="0" y="1933916"/>
        <a:ext cx="8969169" cy="801807"/>
      </dsp:txXfrm>
    </dsp:sp>
    <dsp:sp modelId="{CB41643B-D794-4FF6-8AF5-AAE7A3436D80}">
      <dsp:nvSpPr>
        <dsp:cNvPr id="0" name=""/>
        <dsp:cNvSpPr/>
      </dsp:nvSpPr>
      <dsp:spPr>
        <a:xfrm rot="10800000">
          <a:off x="0" y="904306"/>
          <a:ext cx="8969169" cy="1038515"/>
        </a:xfrm>
        <a:prstGeom prst="upArrowCallout">
          <a:avLst/>
        </a:prstGeom>
        <a:solidFill>
          <a:srgbClr val="609C33"/>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a:latin typeface="Calibri" panose="020F0502020204030204"/>
              <a:ea typeface="+mn-ea"/>
              <a:cs typeface="+mn-cs"/>
            </a:rPr>
            <a:t>Gather classroom assessment data.</a:t>
          </a:r>
        </a:p>
      </dsp:txBody>
      <dsp:txXfrm rot="10800000">
        <a:off x="0" y="904306"/>
        <a:ext cx="8969169" cy="674796"/>
      </dsp:txXfrm>
    </dsp:sp>
    <dsp:sp modelId="{ABAFBA00-8C1C-48FC-B9E5-45F547382469}">
      <dsp:nvSpPr>
        <dsp:cNvPr id="0" name=""/>
        <dsp:cNvSpPr/>
      </dsp:nvSpPr>
      <dsp:spPr>
        <a:xfrm rot="10800000">
          <a:off x="0" y="95"/>
          <a:ext cx="8969169" cy="913117"/>
        </a:xfrm>
        <a:prstGeom prst="upArrowCallout">
          <a:avLst/>
        </a:prstGeom>
        <a:solidFill>
          <a:srgbClr val="3C99D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a:latin typeface="Calibri" panose="020F0502020204030204"/>
              <a:ea typeface="+mn-ea"/>
              <a:cs typeface="+mn-cs"/>
            </a:rPr>
            <a:t>Interpret Student ACCESS scores.</a:t>
          </a:r>
        </a:p>
      </dsp:txBody>
      <dsp:txXfrm rot="10800000">
        <a:off x="0" y="95"/>
        <a:ext cx="8969169" cy="5933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3B221-23F7-C94A-AB19-F21A38D43797}">
      <dsp:nvSpPr>
        <dsp:cNvPr id="0" name=""/>
        <dsp:cNvSpPr/>
      </dsp:nvSpPr>
      <dsp:spPr>
        <a:xfrm rot="5400000">
          <a:off x="-259859" y="382531"/>
          <a:ext cx="1732395" cy="1212676"/>
        </a:xfrm>
        <a:prstGeom prst="chevron">
          <a:avLst/>
        </a:prstGeom>
        <a:solidFill>
          <a:schemeClr val="accent2">
            <a:alpha val="90000"/>
            <a:hueOff val="0"/>
            <a:satOff val="0"/>
            <a:lumOff val="0"/>
            <a:alphaOff val="0"/>
          </a:schemeClr>
        </a:solidFill>
        <a:ln w="1905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Discourse</a:t>
          </a:r>
        </a:p>
      </dsp:txBody>
      <dsp:txXfrm rot="-5400000">
        <a:off x="1" y="729009"/>
        <a:ext cx="1212676" cy="519719"/>
      </dsp:txXfrm>
    </dsp:sp>
    <dsp:sp modelId="{8934B3B4-E19A-074A-9CD2-1B2BC5962098}">
      <dsp:nvSpPr>
        <dsp:cNvPr id="0" name=""/>
        <dsp:cNvSpPr/>
      </dsp:nvSpPr>
      <dsp:spPr>
        <a:xfrm rot="5400000">
          <a:off x="5604095" y="-4292904"/>
          <a:ext cx="1126056" cy="9908894"/>
        </a:xfrm>
        <a:prstGeom prst="round2SameRect">
          <a:avLst/>
        </a:prstGeom>
        <a:solidFill>
          <a:schemeClr val="lt1">
            <a:alpha val="90000"/>
            <a:hueOff val="0"/>
            <a:satOff val="0"/>
            <a:lumOff val="0"/>
            <a:alphaOff val="0"/>
          </a:schemeClr>
        </a:solidFill>
        <a:ln w="1905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en-US" sz="2200" kern="1200">
              <a:latin typeface="+mn-lt"/>
            </a:rPr>
            <a:t>How does the discourse dimension looks in one grade level cluster across levels?</a:t>
          </a:r>
        </a:p>
        <a:p>
          <a:pPr marL="228600" lvl="1" indent="-228600" algn="l" defTabSz="977900" rtl="0">
            <a:lnSpc>
              <a:spcPct val="90000"/>
            </a:lnSpc>
            <a:spcBef>
              <a:spcPct val="0"/>
            </a:spcBef>
            <a:spcAft>
              <a:spcPct val="15000"/>
            </a:spcAft>
            <a:buChar char="•"/>
          </a:pPr>
          <a:r>
            <a:rPr lang="en-US" sz="2200" kern="1200">
              <a:latin typeface="+mn-lt"/>
            </a:rPr>
            <a:t>How does it look across grade level clusters on the same level?</a:t>
          </a:r>
        </a:p>
      </dsp:txBody>
      <dsp:txXfrm rot="-5400000">
        <a:off x="1212676" y="153485"/>
        <a:ext cx="9853924" cy="1016116"/>
      </dsp:txXfrm>
    </dsp:sp>
    <dsp:sp modelId="{58694FC7-933A-A340-A0D8-9A2018ED2F5A}">
      <dsp:nvSpPr>
        <dsp:cNvPr id="0" name=""/>
        <dsp:cNvSpPr/>
      </dsp:nvSpPr>
      <dsp:spPr>
        <a:xfrm rot="5400000">
          <a:off x="-259859" y="1803033"/>
          <a:ext cx="1732395" cy="1212676"/>
        </a:xfrm>
        <a:prstGeom prst="chevron">
          <a:avLst/>
        </a:prstGeom>
        <a:solidFill>
          <a:schemeClr val="accent2">
            <a:alpha val="90000"/>
            <a:hueOff val="0"/>
            <a:satOff val="0"/>
            <a:lumOff val="0"/>
            <a:alphaOff val="-20000"/>
          </a:schemeClr>
        </a:solidFill>
        <a:ln w="1905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Sentence</a:t>
          </a:r>
        </a:p>
      </dsp:txBody>
      <dsp:txXfrm rot="-5400000">
        <a:off x="1" y="2149511"/>
        <a:ext cx="1212676" cy="519719"/>
      </dsp:txXfrm>
    </dsp:sp>
    <dsp:sp modelId="{5E32A53D-14A6-9544-BA0A-6587A41D2103}">
      <dsp:nvSpPr>
        <dsp:cNvPr id="0" name=""/>
        <dsp:cNvSpPr/>
      </dsp:nvSpPr>
      <dsp:spPr>
        <a:xfrm rot="5400000">
          <a:off x="5604095" y="-2848244"/>
          <a:ext cx="1126056" cy="9908894"/>
        </a:xfrm>
        <a:prstGeom prst="round2SameRect">
          <a:avLst/>
        </a:prstGeom>
        <a:solidFill>
          <a:schemeClr val="lt1">
            <a:alpha val="90000"/>
            <a:hueOff val="0"/>
            <a:satOff val="0"/>
            <a:lumOff val="0"/>
            <a:alphaOff val="0"/>
          </a:schemeClr>
        </a:solidFill>
        <a:ln w="1905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en-US" sz="2200" kern="1200">
              <a:latin typeface="+mn-lt"/>
            </a:rPr>
            <a:t>How does the sentence dimension looks like in one grade level cluster across levels?</a:t>
          </a:r>
        </a:p>
        <a:p>
          <a:pPr marL="228600" lvl="1" indent="-228600" algn="l" defTabSz="977900" rtl="0">
            <a:lnSpc>
              <a:spcPct val="90000"/>
            </a:lnSpc>
            <a:spcBef>
              <a:spcPct val="0"/>
            </a:spcBef>
            <a:spcAft>
              <a:spcPct val="15000"/>
            </a:spcAft>
            <a:buChar char="•"/>
          </a:pPr>
          <a:r>
            <a:rPr lang="en-US" sz="2200" kern="1200">
              <a:latin typeface="+mn-lt"/>
            </a:rPr>
            <a:t>How does it look like across grade level clusters in one level?</a:t>
          </a:r>
        </a:p>
      </dsp:txBody>
      <dsp:txXfrm rot="-5400000">
        <a:off x="1212676" y="1598145"/>
        <a:ext cx="9853924" cy="1016116"/>
      </dsp:txXfrm>
    </dsp:sp>
    <dsp:sp modelId="{A97FFFDC-E0F3-1340-8265-3EA1FB2BD01B}">
      <dsp:nvSpPr>
        <dsp:cNvPr id="0" name=""/>
        <dsp:cNvSpPr/>
      </dsp:nvSpPr>
      <dsp:spPr>
        <a:xfrm rot="5400000">
          <a:off x="-259859" y="3211252"/>
          <a:ext cx="1732395" cy="1212676"/>
        </a:xfrm>
        <a:prstGeom prst="chevron">
          <a:avLst/>
        </a:prstGeom>
        <a:solidFill>
          <a:schemeClr val="accent2">
            <a:alpha val="90000"/>
            <a:hueOff val="0"/>
            <a:satOff val="0"/>
            <a:lumOff val="0"/>
            <a:alphaOff val="-40000"/>
          </a:schemeClr>
        </a:solidFill>
        <a:ln w="1905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ts val="600"/>
            </a:spcBef>
            <a:spcAft>
              <a:spcPct val="35000"/>
            </a:spcAft>
            <a:buNone/>
          </a:pPr>
          <a:r>
            <a:rPr lang="en-US" sz="1800" b="1" kern="1200">
              <a:solidFill>
                <a:schemeClr val="tx1"/>
              </a:solidFill>
            </a:rPr>
            <a:t>Word/</a:t>
          </a:r>
          <a:br>
            <a:rPr lang="en-US" sz="1800" b="1" kern="1200">
              <a:solidFill>
                <a:schemeClr val="tx1"/>
              </a:solidFill>
            </a:rPr>
          </a:br>
          <a:r>
            <a:rPr lang="en-US" sz="1800" b="1" kern="1200">
              <a:solidFill>
                <a:schemeClr val="tx1"/>
              </a:solidFill>
            </a:rPr>
            <a:t>Phrase</a:t>
          </a:r>
        </a:p>
      </dsp:txBody>
      <dsp:txXfrm rot="-5400000">
        <a:off x="1" y="3557730"/>
        <a:ext cx="1212676" cy="519719"/>
      </dsp:txXfrm>
    </dsp:sp>
    <dsp:sp modelId="{119F1923-E36C-2041-AD48-B8EA178A073F}">
      <dsp:nvSpPr>
        <dsp:cNvPr id="0" name=""/>
        <dsp:cNvSpPr/>
      </dsp:nvSpPr>
      <dsp:spPr>
        <a:xfrm rot="5400000">
          <a:off x="5603799" y="-1439751"/>
          <a:ext cx="1126649" cy="9908894"/>
        </a:xfrm>
        <a:prstGeom prst="round2SameRect">
          <a:avLst/>
        </a:prstGeom>
        <a:solidFill>
          <a:schemeClr val="lt1">
            <a:alpha val="90000"/>
            <a:hueOff val="0"/>
            <a:satOff val="0"/>
            <a:lumOff val="0"/>
            <a:alphaOff val="0"/>
          </a:schemeClr>
        </a:solidFill>
        <a:ln w="1905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en-US" sz="2200" kern="1200">
              <a:latin typeface="+mn-lt"/>
            </a:rPr>
            <a:t>How does it look across levels in one grade level cluster?</a:t>
          </a:r>
        </a:p>
      </dsp:txBody>
      <dsp:txXfrm rot="-5400000">
        <a:off x="1212677" y="3006369"/>
        <a:ext cx="9853896" cy="1016653"/>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39966-48A0-6200-9C47-9C5FED2FEA01}"/>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DE4537F0-5270-D589-46BA-2AB9035125B2}"/>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3FE2F34C-5802-4CA3-9245-7C8FBC075B9F}" type="datetime1">
              <a:rPr lang="en-US" smtClean="0"/>
              <a:t>5/13/2025</a:t>
            </a:fld>
            <a:endParaRPr lang="en-US"/>
          </a:p>
        </p:txBody>
      </p:sp>
      <p:sp>
        <p:nvSpPr>
          <p:cNvPr id="4" name="Footer Placeholder 3">
            <a:extLst>
              <a:ext uri="{FF2B5EF4-FFF2-40B4-BE49-F238E27FC236}">
                <a16:creationId xmlns:a16="http://schemas.microsoft.com/office/drawing/2014/main" id="{31971943-E194-21D4-1C2A-94389214B17B}"/>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5FEA5D64-9548-4CBA-8BF1-FECF948AE78F}"/>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34964324-ADC1-4771-8498-9CB4233E2BD6}" type="slidenum">
              <a:rPr lang="en-US" smtClean="0"/>
              <a:t>‹#›</a:t>
            </a:fld>
            <a:endParaRPr lang="en-US"/>
          </a:p>
        </p:txBody>
      </p:sp>
    </p:spTree>
    <p:extLst>
      <p:ext uri="{BB962C8B-B14F-4D97-AF65-F5344CB8AC3E}">
        <p14:creationId xmlns:p14="http://schemas.microsoft.com/office/powerpoint/2010/main" val="168062705"/>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F62C10B-A240-4B33-B985-EC41DE8FD3E1}" type="datetime1">
              <a:rPr lang="en-US" smtClean="0"/>
              <a:t>5/13/2025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F1E103E-CDE0-48A0-BF49-2AE208C8DBE1}" type="slidenum">
              <a:rPr lang="en-US" smtClean="0"/>
              <a:t>‹#›</a:t>
            </a:fld>
            <a:endParaRPr lang="en-US"/>
          </a:p>
        </p:txBody>
      </p:sp>
    </p:spTree>
    <p:extLst>
      <p:ext uri="{BB962C8B-B14F-4D97-AF65-F5344CB8AC3E}">
        <p14:creationId xmlns:p14="http://schemas.microsoft.com/office/powerpoint/2010/main" val="1472256922"/>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ida.wisc.edu/revisingacces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uwprod-my.sharepoint.com/personal/shaferwillne_wisc_edu/Documents/Microsoft%20Teams%20Chat%20Files/FocusBulletin-Rating-Multilingual-Learners-Written-Language-Consistently.pdf"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ida.wisc.edu/sites/default/files/resource/WIDA-Speaking-Rubric-Gr-1-12.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ida.wisc.edu/sites/default/files/resource/WIDA-Writing-Rubric-Gr-1-12.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Today, I’ll be sharing with you an introduction to the WIDA Language Charts, the 2025 update to the WIDA Speaking and Writing Rubrics, which will be officially retired at the end of 2025.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0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a:effectLst/>
                <a:latin typeface="Aptos" panose="020B0004020202020204" pitchFamily="34" charset="0"/>
                <a:ea typeface="Aptos" panose="020B0004020202020204" pitchFamily="34" charset="0"/>
                <a:cs typeface="Times New Roman" panose="02020603050405020304" pitchFamily="18" charset="0"/>
              </a:rPr>
              <a:t>Next slide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endParaRPr lang="en-US"/>
          </a:p>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1</a:t>
            </a:fld>
            <a:endParaRPr lang="en-US"/>
          </a:p>
        </p:txBody>
      </p:sp>
    </p:spTree>
    <p:extLst>
      <p:ext uri="{BB962C8B-B14F-4D97-AF65-F5344CB8AC3E}">
        <p14:creationId xmlns:p14="http://schemas.microsoft.com/office/powerpoint/2010/main" val="1036707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shift to single continuum of PDs to 6 GLC sets of PLDs (but K not part of our project): 2012 PDs to 2020 PLDs.</a:t>
            </a:r>
          </a:p>
          <a:p>
            <a:endParaRPr lang="en-US" b="1"/>
          </a:p>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11</a:t>
            </a:fld>
            <a:endParaRPr lang="en-US"/>
          </a:p>
        </p:txBody>
      </p:sp>
    </p:spTree>
    <p:extLst>
      <p:ext uri="{BB962C8B-B14F-4D97-AF65-F5344CB8AC3E}">
        <p14:creationId xmlns:p14="http://schemas.microsoft.com/office/powerpoint/2010/main" val="309664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start with the first page of the PDF: </a:t>
            </a:r>
            <a:r>
              <a:rPr lang="en-US" sz="1200" b="1" i="0" u="none" strike="noStrike" baseline="0">
                <a:solidFill>
                  <a:srgbClr val="000000"/>
                </a:solidFill>
                <a:latin typeface="Red Hat Text" panose="02010303040201060303" pitchFamily="2" charset="0"/>
              </a:rPr>
              <a:t>Language Charts: Organization </a:t>
            </a:r>
            <a:endParaRPr lang="en-US" sz="1200" b="0" i="0" u="none" strike="noStrike" baseline="0">
              <a:solidFill>
                <a:srgbClr val="000000"/>
              </a:solidFill>
              <a:latin typeface="Red Hat Text" panose="02010303040201060303" pitchFamily="2" charset="0"/>
            </a:endParaRPr>
          </a:p>
          <a:p>
            <a:r>
              <a:rPr lang="en-US" sz="1200" b="0" i="0" u="none" strike="noStrike" baseline="0">
                <a:solidFill>
                  <a:srgbClr val="000000"/>
                </a:solidFill>
                <a:latin typeface="Red Hat Text" panose="02010303040201060303" pitchFamily="2" charset="0"/>
              </a:rPr>
              <a:t>You’ll see that the Language Charts are aligned with most specific component of the WIDA ELD Standards Framework, 2020 Edition, its Proficiency Level Descriptors (PLDs). The following features are carried over from the PLDs into the updates in the Language Charts. [Read bullets on slide]</a:t>
            </a:r>
          </a:p>
          <a:p>
            <a:endParaRPr lang="en-US"/>
          </a:p>
          <a:p>
            <a:r>
              <a:rPr lang="en-US"/>
              <a:t>…and yes, you noticed it:  WIDA added an Interpretive set of Language Charts in addition to the Expressive Language Charts.</a:t>
            </a:r>
          </a:p>
          <a:p>
            <a:endParaRPr lang="en-US"/>
          </a:p>
          <a:p>
            <a:r>
              <a:rPr lang="en-US"/>
              <a:t>[next slide]</a:t>
            </a:r>
          </a:p>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12</a:t>
            </a:fld>
            <a:endParaRPr lang="en-US"/>
          </a:p>
        </p:txBody>
      </p:sp>
    </p:spTree>
    <p:extLst>
      <p:ext uri="{BB962C8B-B14F-4D97-AF65-F5344CB8AC3E}">
        <p14:creationId xmlns:p14="http://schemas.microsoft.com/office/powerpoint/2010/main" val="1722977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Aft>
                <a:spcPts val="800"/>
              </a:spcAft>
              <a:buSzPts val="1000"/>
              <a:buFont typeface="Symbol" panose="05050102010706020507" pitchFamily="18" charset="2"/>
              <a:buNone/>
              <a:tabLst>
                <a:tab pos="457200" algn="l"/>
              </a:tabLst>
            </a:pPr>
            <a:r>
              <a:rPr lang="en-US" sz="1200" kern="100">
                <a:effectLst/>
                <a:latin typeface="Aptos" panose="020B0004020202020204" pitchFamily="34" charset="0"/>
                <a:ea typeface="Aptos" panose="020B0004020202020204" pitchFamily="34" charset="0"/>
                <a:cs typeface="Times New Roman" panose="02020603050405020304" pitchFamily="18" charset="0"/>
              </a:rPr>
              <a:t>With the PDF, you can easily review, and print, the charts and collaborate with colleagues. </a:t>
            </a:r>
          </a:p>
          <a:p>
            <a:pPr marL="0" marR="0" lvl="0" indent="0">
              <a:lnSpc>
                <a:spcPct val="115000"/>
              </a:lnSpc>
              <a:spcAft>
                <a:spcPts val="800"/>
              </a:spcAft>
              <a:buSzPts val="1000"/>
              <a:buFont typeface="Symbol" panose="05050102010706020507" pitchFamily="18" charset="2"/>
              <a:buNone/>
              <a:tabLst>
                <a:tab pos="457200" algn="l"/>
              </a:tabLst>
            </a:pP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15000"/>
              </a:lnSpc>
              <a:spcAft>
                <a:spcPts val="800"/>
              </a:spcAft>
              <a:buSzPts val="1000"/>
              <a:buFont typeface="Symbol" panose="05050102010706020507" pitchFamily="18" charset="2"/>
              <a:buNone/>
              <a:tabLst>
                <a:tab pos="457200" algn="l"/>
              </a:tabLst>
            </a:pPr>
            <a:r>
              <a:rPr lang="en-US" sz="1200" kern="100">
                <a:effectLst/>
                <a:latin typeface="Aptos" panose="020B0004020202020204" pitchFamily="34" charset="0"/>
                <a:ea typeface="Aptos" panose="020B0004020202020204" pitchFamily="34" charset="0"/>
                <a:cs typeface="Times New Roman" panose="02020603050405020304" pitchFamily="18" charset="0"/>
              </a:rPr>
              <a:t>With the Excel Spreadsheet</a:t>
            </a:r>
          </a:p>
          <a:p>
            <a:pPr marL="171450" marR="0" lvl="0" indent="-171450">
              <a:lnSpc>
                <a:spcPct val="115000"/>
              </a:lnSpc>
              <a:spcAft>
                <a:spcPts val="800"/>
              </a:spcAft>
              <a:buSzPts val="1000"/>
              <a:buFont typeface="Arial" panose="020B0604020202020204" pitchFamily="34" charset="0"/>
              <a:buChar char="•"/>
              <a:tabLst>
                <a:tab pos="457200" algn="l"/>
              </a:tabLst>
            </a:pPr>
            <a:r>
              <a:rPr lang="en-US" sz="1200" kern="100">
                <a:effectLst/>
                <a:latin typeface="Aptos" panose="020B0004020202020204" pitchFamily="34" charset="0"/>
                <a:ea typeface="Aptos" panose="020B0004020202020204" pitchFamily="34" charset="0"/>
                <a:cs typeface="Times New Roman" panose="02020603050405020304" pitchFamily="18" charset="0"/>
              </a:rPr>
              <a:t>You can create personalized Language Charts, integrate with learning platforms (local learning management systems and Google Classroom), and securely share/discuss de-identified student data with colleagues. </a:t>
            </a:r>
          </a:p>
          <a:p>
            <a:pPr marL="0" marR="0" lvl="0" indent="0">
              <a:lnSpc>
                <a:spcPct val="115000"/>
              </a:lnSpc>
              <a:spcAft>
                <a:spcPts val="800"/>
              </a:spcAft>
              <a:buSzPts val="1000"/>
              <a:buFont typeface="Arial" panose="020B0604020202020204" pitchFamily="34" charset="0"/>
              <a:buNone/>
              <a:tabLst>
                <a:tab pos="457200" algn="l"/>
              </a:tabLst>
            </a:pPr>
            <a:r>
              <a:rPr lang="en-US" sz="1200" kern="100">
                <a:effectLst/>
                <a:latin typeface="Aptos" panose="020B0004020202020204" pitchFamily="34" charset="0"/>
                <a:ea typeface="Aptos" panose="020B0004020202020204" pitchFamily="34" charset="0"/>
                <a:cs typeface="Times New Roman" panose="02020603050405020304" pitchFamily="18" charset="0"/>
              </a:rPr>
              <a:t>Other uses:</a:t>
            </a:r>
          </a:p>
          <a:p>
            <a:pPr marL="342900" marR="0" lvl="0" indent="-342900">
              <a:lnSpc>
                <a:spcPct val="115000"/>
              </a:lnSpc>
              <a:spcAft>
                <a:spcPts val="800"/>
              </a:spcAft>
              <a:buSzPts val="1000"/>
              <a:buFont typeface="Courier New" panose="02070309020205020404" pitchFamily="49" charset="0"/>
              <a:buChar char="o"/>
              <a:tabLst>
                <a:tab pos="457200" algn="l"/>
              </a:tabLst>
            </a:pPr>
            <a:r>
              <a:rPr lang="en-US" sz="1200" kern="100">
                <a:effectLst/>
                <a:latin typeface="Aptos" panose="020B0004020202020204" pitchFamily="34" charset="0"/>
                <a:ea typeface="Aptos" panose="020B0004020202020204" pitchFamily="34" charset="0"/>
                <a:cs typeface="Times New Roman" panose="02020603050405020304" pitchFamily="18" charset="0"/>
              </a:rPr>
              <a:t>Practical Application: You can quickly customize for individual or small groups by copying relevant proficiency levels and planning questions and inserting student data rows.  </a:t>
            </a:r>
          </a:p>
          <a:p>
            <a:pPr marL="342900" marR="0" lvl="0" indent="-342900">
              <a:lnSpc>
                <a:spcPct val="115000"/>
              </a:lnSpc>
              <a:spcAft>
                <a:spcPts val="800"/>
              </a:spcAft>
              <a:buSzPts val="1000"/>
              <a:buFont typeface="Courier New" panose="02070309020205020404" pitchFamily="49" charset="0"/>
              <a:buChar char="o"/>
              <a:tabLst>
                <a:tab pos="457200" algn="l"/>
              </a:tabLst>
            </a:pPr>
            <a:r>
              <a:rPr lang="en-US" sz="1200" kern="100">
                <a:effectLst/>
                <a:latin typeface="Aptos" panose="020B0004020202020204" pitchFamily="34" charset="0"/>
                <a:ea typeface="Aptos" panose="020B0004020202020204" pitchFamily="34" charset="0"/>
                <a:cs typeface="Times New Roman" panose="02020603050405020304" pitchFamily="18" charset="0"/>
              </a:rPr>
              <a:t>Helpful Resource: Sample data collection templates are included in the far-right tabs. </a:t>
            </a:r>
          </a:p>
          <a:p>
            <a:pPr marL="342900" marR="0" lvl="0" indent="-342900">
              <a:lnSpc>
                <a:spcPct val="115000"/>
              </a:lnSpc>
              <a:spcAft>
                <a:spcPts val="800"/>
              </a:spcAft>
              <a:buSzPts val="1000"/>
              <a:buFont typeface="Courier New" panose="02070309020205020404" pitchFamily="49" charset="0"/>
              <a:buChar char="o"/>
              <a:tabLst>
                <a:tab pos="457200" algn="l"/>
              </a:tabLst>
            </a:pPr>
            <a:r>
              <a:rPr lang="en-US" sz="1200" kern="100">
                <a:effectLst/>
                <a:latin typeface="Aptos" panose="020B0004020202020204" pitchFamily="34" charset="0"/>
                <a:ea typeface="Aptos" panose="020B0004020202020204" pitchFamily="34" charset="0"/>
                <a:cs typeface="Times New Roman" panose="02020603050405020304" pitchFamily="18" charset="0"/>
              </a:rPr>
              <a:t>Accessibility Note: The spreadsheet version includes two additional columns to support screen readers and AI, ensuring accurate linking of proficiency levels and descriptors with their respective grade-level clusters and communication modes. </a:t>
            </a:r>
          </a:p>
          <a:p>
            <a:endParaRPr lang="en-US"/>
          </a:p>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14</a:t>
            </a:fld>
            <a:endParaRPr lang="en-US"/>
          </a:p>
        </p:txBody>
      </p:sp>
    </p:spTree>
    <p:extLst>
      <p:ext uri="{BB962C8B-B14F-4D97-AF65-F5344CB8AC3E}">
        <p14:creationId xmlns:p14="http://schemas.microsoft.com/office/powerpoint/2010/main" val="3891148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Or, you could ask:</a:t>
            </a:r>
          </a:p>
          <a:p>
            <a:r>
              <a:rPr lang="en-US"/>
              <a:t>What's the </a:t>
            </a:r>
            <a:r>
              <a:rPr lang="en-US" b="1"/>
              <a:t>TL;DR (Too Long; Didn't Read) version</a:t>
            </a:r>
            <a:r>
              <a:rPr lang="en-US"/>
              <a:t> of the Introduction in one funny sentence?</a:t>
            </a:r>
          </a:p>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15</a:t>
            </a:fld>
            <a:endParaRPr lang="en-US"/>
          </a:p>
        </p:txBody>
      </p:sp>
    </p:spTree>
    <p:extLst>
      <p:ext uri="{BB962C8B-B14F-4D97-AF65-F5344CB8AC3E}">
        <p14:creationId xmlns:p14="http://schemas.microsoft.com/office/powerpoint/2010/main" val="900994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Or, you could ask:</a:t>
            </a:r>
          </a:p>
          <a:p>
            <a:r>
              <a:rPr lang="en-US"/>
              <a:t>What's the </a:t>
            </a:r>
            <a:r>
              <a:rPr lang="en-US" b="1"/>
              <a:t>TL;DR (Too Long; Didn't Read) version</a:t>
            </a:r>
            <a:r>
              <a:rPr lang="en-US"/>
              <a:t> of the Introduction – [optional] in one funny sentence?</a:t>
            </a:r>
          </a:p>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16</a:t>
            </a:fld>
            <a:endParaRPr lang="en-US"/>
          </a:p>
        </p:txBody>
      </p:sp>
    </p:spTree>
    <p:extLst>
      <p:ext uri="{BB962C8B-B14F-4D97-AF65-F5344CB8AC3E}">
        <p14:creationId xmlns:p14="http://schemas.microsoft.com/office/powerpoint/2010/main" val="2300515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look through the Language Charts themselves.</a:t>
            </a:r>
          </a:p>
          <a:p>
            <a:r>
              <a:rPr lang="en-US"/>
              <a:t>Let’s look at screenshots of the layouts used in the PDFs…..examining the layouts used with the PLDs and with the Language Charts. What do you notice?</a:t>
            </a:r>
          </a:p>
          <a:p>
            <a:r>
              <a:rPr lang="en-US"/>
              <a:t>[Then click your mouse to make the list below the charts appear.]  </a:t>
            </a:r>
          </a:p>
          <a:p>
            <a:endParaRPr lang="en-US"/>
          </a:p>
          <a:p>
            <a:r>
              <a:rPr lang="en-US"/>
              <a:t>The Language Charts are designed to be easily scanned during classroom use. Let’s look at these features more closely in the next slides.</a:t>
            </a:r>
          </a:p>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17</a:t>
            </a:fld>
            <a:endParaRPr lang="en-US"/>
          </a:p>
        </p:txBody>
      </p:sp>
    </p:spTree>
    <p:extLst>
      <p:ext uri="{BB962C8B-B14F-4D97-AF65-F5344CB8AC3E}">
        <p14:creationId xmlns:p14="http://schemas.microsoft.com/office/powerpoint/2010/main" val="1615419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look through the Language Charts themselves.</a:t>
            </a:r>
          </a:p>
          <a:p>
            <a:r>
              <a:rPr lang="en-US"/>
              <a:t>Let’s look at screenshots of the layouts used in the PDFs…..examining the layouts used with the PLDs and with the Language Charts. What do you notice?</a:t>
            </a:r>
          </a:p>
          <a:p>
            <a:r>
              <a:rPr lang="en-US"/>
              <a:t>[Then click your mouse to make the list below the charts appear.]  </a:t>
            </a:r>
          </a:p>
          <a:p>
            <a:endParaRPr lang="en-US"/>
          </a:p>
          <a:p>
            <a:r>
              <a:rPr lang="en-US"/>
              <a:t>The Language Charts are designed to be easily scanned during classroom use. Let’s look at these features more closely in the next slides.</a:t>
            </a:r>
          </a:p>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18</a:t>
            </a:fld>
            <a:endParaRPr lang="en-US"/>
          </a:p>
        </p:txBody>
      </p:sp>
    </p:spTree>
    <p:extLst>
      <p:ext uri="{BB962C8B-B14F-4D97-AF65-F5344CB8AC3E}">
        <p14:creationId xmlns:p14="http://schemas.microsoft.com/office/powerpoint/2010/main" val="1228671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Aft>
                <a:spcPts val="800"/>
              </a:spcAft>
              <a:buFont typeface="Arial" panose="020B0604020202020204" pitchFamily="34" charset="0"/>
              <a:buNone/>
              <a:tabLst>
                <a:tab pos="457200" algn="l"/>
              </a:tabLst>
            </a:pPr>
            <a:r>
              <a:rPr lang="en-US" sz="1200" kern="100">
                <a:effectLst/>
                <a:latin typeface="Aptos" panose="020B0004020202020204" pitchFamily="34" charset="0"/>
                <a:ea typeface="Aptos" panose="020B0004020202020204" pitchFamily="34" charset="0"/>
                <a:cs typeface="Times New Roman" panose="02020603050405020304" pitchFamily="18" charset="0"/>
              </a:rPr>
              <a:t>Aligned with ACCESS, WIDA’s annual English language proficiency test, and the WIDA English Language Development Standards Framework, 2020 Edition (Standards Framework), the Language Charts have expanded from a Grades 1-12 continuum. Now there is a separate, developmentally appropriate Language Chart for six grade level clusters: Kindergarten, Grades 1, 2-3, 4-5, 6-8, and 9-12.</a:t>
            </a:r>
          </a:p>
          <a:p>
            <a:pPr marL="0" marR="0" lvl="0" indent="0">
              <a:lnSpc>
                <a:spcPct val="107000"/>
              </a:lnSpc>
              <a:spcAft>
                <a:spcPts val="800"/>
              </a:spcAft>
              <a:buFont typeface="Arial" panose="020B0604020202020204" pitchFamily="34" charset="0"/>
              <a:buNone/>
              <a:tabLst>
                <a:tab pos="457200" algn="l"/>
              </a:tabLst>
            </a:pP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Aft>
                <a:spcPts val="800"/>
              </a:spcAft>
              <a:buFont typeface="Arial" panose="020B0604020202020204" pitchFamily="34" charset="0"/>
              <a:buNone/>
              <a:tabLst>
                <a:tab pos="457200" algn="l"/>
              </a:tabLst>
            </a:pPr>
            <a:r>
              <a:rPr lang="en-US" sz="1200" kern="100">
                <a:effectLst/>
                <a:latin typeface="Aptos" panose="020B0004020202020204" pitchFamily="34" charset="0"/>
                <a:ea typeface="Aptos" panose="020B0004020202020204" pitchFamily="34" charset="0"/>
                <a:cs typeface="Times New Roman" panose="02020603050405020304" pitchFamily="18" charset="0"/>
              </a:rPr>
              <a:t>Compare the differences between grade-level cluster Language Charts: What do you notice? What do you wonder?</a:t>
            </a:r>
          </a:p>
          <a:p>
            <a:pPr marL="0" marR="0" lvl="0" indent="0">
              <a:lnSpc>
                <a:spcPct val="107000"/>
              </a:lnSpc>
              <a:spcAft>
                <a:spcPts val="800"/>
              </a:spcAft>
              <a:buFont typeface="Arial" panose="020B0604020202020204" pitchFamily="34" charset="0"/>
              <a:buNone/>
              <a:tabLst>
                <a:tab pos="457200" algn="l"/>
              </a:tabLst>
            </a:pP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Aft>
                <a:spcPts val="800"/>
              </a:spcAft>
              <a:buFont typeface="Arial" panose="020B0604020202020204" pitchFamily="34" charset="0"/>
              <a:buNone/>
              <a:tabLst>
                <a:tab pos="457200" algn="l"/>
              </a:tabLst>
            </a:pPr>
            <a:r>
              <a:rPr lang="en-US" sz="1200" kern="100">
                <a:effectLst/>
                <a:latin typeface="Aptos" panose="020B0004020202020204" pitchFamily="34" charset="0"/>
                <a:ea typeface="Aptos" panose="020B0004020202020204" pitchFamily="34" charset="0"/>
                <a:cs typeface="Times New Roman" panose="02020603050405020304" pitchFamily="18" charset="0"/>
              </a:rPr>
              <a:t>[next slide]</a:t>
            </a:r>
          </a:p>
          <a:p>
            <a:endParaRPr lang="en-US"/>
          </a:p>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19</a:t>
            </a:fld>
            <a:endParaRPr lang="en-US"/>
          </a:p>
        </p:txBody>
      </p:sp>
    </p:spTree>
    <p:extLst>
      <p:ext uri="{BB962C8B-B14F-4D97-AF65-F5344CB8AC3E}">
        <p14:creationId xmlns:p14="http://schemas.microsoft.com/office/powerpoint/2010/main" val="2929043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a:solidFill>
                  <a:srgbClr val="000000"/>
                </a:solidFill>
                <a:effectLst/>
                <a:latin typeface="Red Hat Text" panose="02010303040201060303" pitchFamily="2" charset="0"/>
                <a:ea typeface="Calibri" panose="020F0502020204030204" pitchFamily="34" charset="0"/>
              </a:rPr>
              <a:t>Lead-in Sentence: As multilingual learners work toward the end of a proficiency level, they </a:t>
            </a:r>
            <a:r>
              <a:rPr lang="en-US" sz="1200" i="1">
                <a:solidFill>
                  <a:srgbClr val="000000"/>
                </a:solidFill>
                <a:effectLst/>
                <a:latin typeface="Red Hat Text" panose="02010303040201060303" pitchFamily="2" charset="0"/>
                <a:ea typeface="Calibri" panose="020F0502020204030204" pitchFamily="34" charset="0"/>
              </a:rPr>
              <a:t>can</a:t>
            </a:r>
            <a:r>
              <a:rPr lang="en-US" sz="1200">
                <a:solidFill>
                  <a:srgbClr val="000000"/>
                </a:solidFill>
                <a:effectLst/>
                <a:latin typeface="Red Hat Text" panose="02010303040201060303" pitchFamily="2" charset="0"/>
                <a:ea typeface="Calibri" panose="020F0502020204030204" pitchFamily="34" charset="0"/>
              </a:rPr>
              <a:t> </a:t>
            </a:r>
            <a:r>
              <a:rPr lang="en-US" sz="1200" i="1" u="sng">
                <a:solidFill>
                  <a:srgbClr val="000000"/>
                </a:solidFill>
                <a:effectLst/>
                <a:latin typeface="Red Hat Text" panose="02010303040201060303" pitchFamily="2" charset="0"/>
                <a:ea typeface="Calibri" panose="020F0502020204030204" pitchFamily="34" charset="0"/>
              </a:rPr>
              <a:t>consistently</a:t>
            </a:r>
            <a:r>
              <a:rPr lang="en-US" sz="1200">
                <a:solidFill>
                  <a:srgbClr val="000000"/>
                </a:solidFill>
                <a:effectLst/>
                <a:latin typeface="Red Hat Text" panose="02010303040201060303" pitchFamily="2" charset="0"/>
                <a:ea typeface="Calibri" panose="020F0502020204030204" pitchFamily="34" charset="0"/>
              </a:rPr>
              <a:t>. . .</a:t>
            </a:r>
          </a:p>
          <a:p>
            <a:pPr marL="0" marR="0">
              <a:spcBef>
                <a:spcPts val="600"/>
              </a:spcBef>
              <a:spcAft>
                <a:spcPts val="600"/>
              </a:spcAft>
            </a:pPr>
            <a:endParaRPr lang="en-US" sz="1200" b="1">
              <a:solidFill>
                <a:srgbClr val="000000"/>
              </a:solidFill>
              <a:effectLst/>
              <a:latin typeface="Red Hat Text" panose="02010303040201060303" pitchFamily="2" charset="0"/>
              <a:ea typeface="Calibri" panose="020F0502020204030204" pitchFamily="34" charset="0"/>
              <a:cs typeface="Times New Roman" panose="02020603050405020304" pitchFamily="18" charset="0"/>
            </a:endParaRPr>
          </a:p>
          <a:p>
            <a:pPr marL="0" marR="0">
              <a:spcBef>
                <a:spcPts val="600"/>
              </a:spcBef>
              <a:spcAft>
                <a:spcPts val="600"/>
              </a:spcAft>
            </a:pPr>
            <a:r>
              <a:rPr lang="en-US" sz="1200" b="1">
                <a:effectLst/>
                <a:latin typeface="Red Hat Display" panose="02010303040201060303" pitchFamily="2" charset="0"/>
                <a:ea typeface="MS Mincho" panose="02020609040205080304" pitchFamily="49" charset="-128"/>
                <a:cs typeface="Times New Roman" panose="02020603050405020304" pitchFamily="18" charset="0"/>
              </a:rPr>
              <a:t>Answers:</a:t>
            </a:r>
          </a:p>
          <a:p>
            <a:pPr marL="0" marR="0">
              <a:spcBef>
                <a:spcPts val="600"/>
              </a:spcBef>
              <a:spcAft>
                <a:spcPts val="600"/>
              </a:spcAft>
            </a:pPr>
            <a:r>
              <a:rPr lang="en-US" sz="1200" b="1">
                <a:effectLst/>
                <a:latin typeface="Red Hat Display" panose="02010303040201060303" pitchFamily="2" charset="0"/>
                <a:ea typeface="MS Mincho" panose="02020609040205080304" pitchFamily="49" charset="-128"/>
                <a:cs typeface="Times New Roman" panose="02020603050405020304" pitchFamily="18" charset="0"/>
              </a:rPr>
              <a:t>1. </a:t>
            </a:r>
            <a:r>
              <a:rPr lang="en-US" sz="1200" b="1">
                <a:effectLst/>
                <a:latin typeface="Red Hat Text" panose="02010303040201060303" pitchFamily="2" charset="0"/>
                <a:ea typeface="Red Hat Text" panose="02010303040201060303" pitchFamily="2" charset="0"/>
                <a:cs typeface="Arial" panose="020B0604020202020204" pitchFamily="34" charset="0"/>
              </a:rPr>
              <a:t> </a:t>
            </a:r>
            <a:r>
              <a:rPr lang="en-US" sz="1200">
                <a:effectLst/>
                <a:latin typeface="Red Hat Text" panose="02010303040201060303" pitchFamily="2" charset="0"/>
                <a:ea typeface="Red Hat Text" panose="02010303040201060303" pitchFamily="2" charset="0"/>
                <a:cs typeface="Arial" panose="020B0604020202020204" pitchFamily="34" charset="0"/>
              </a:rPr>
              <a:t>Project where the student is headed on the language development continuum. For example, an overall </a:t>
            </a:r>
            <a:r>
              <a:rPr lang="en-US" sz="1200" i="1">
                <a:effectLst/>
                <a:latin typeface="Red Hat Text" panose="02010303040201060303" pitchFamily="2" charset="0"/>
                <a:ea typeface="Calibri" panose="020F0502020204030204" pitchFamily="34" charset="0"/>
                <a:cs typeface="Arial" panose="020B0604020202020204" pitchFamily="34" charset="0"/>
              </a:rPr>
              <a:t>WIDA ACCESS</a:t>
            </a:r>
            <a:r>
              <a:rPr lang="en-US" sz="1200">
                <a:effectLst/>
                <a:latin typeface="Red Hat Text" panose="02010303040201060303" pitchFamily="2" charset="0"/>
                <a:ea typeface="Calibri" panose="020F0502020204030204" pitchFamily="34" charset="0"/>
                <a:cs typeface="Arial" panose="020B0604020202020204" pitchFamily="34" charset="0"/>
              </a:rPr>
              <a:t> </a:t>
            </a:r>
            <a:r>
              <a:rPr lang="en-US" sz="1200">
                <a:effectLst/>
                <a:latin typeface="Red Hat Text" panose="02010303040201060303" pitchFamily="2" charset="0"/>
                <a:ea typeface="Red Hat Text" panose="02010303040201060303" pitchFamily="2" charset="0"/>
                <a:cs typeface="Arial" panose="020B0604020202020204" pitchFamily="34" charset="0"/>
              </a:rPr>
              <a:t>score of 3.6 means the student is moving </a:t>
            </a:r>
            <a:r>
              <a:rPr lang="en-US" sz="1200" b="1">
                <a:effectLst/>
                <a:latin typeface="Red Hat Text" panose="02010303040201060303" pitchFamily="2" charset="0"/>
                <a:ea typeface="Red Hat Text" panose="02010303040201060303" pitchFamily="2" charset="0"/>
                <a:cs typeface="Arial" panose="020B0604020202020204" pitchFamily="34" charset="0"/>
              </a:rPr>
              <a:t>towards the End of Level 3</a:t>
            </a:r>
            <a:r>
              <a:rPr lang="en-US" sz="1200">
                <a:effectLst/>
                <a:latin typeface="Red Hat Text" panose="02010303040201060303" pitchFamily="2" charset="0"/>
                <a:ea typeface="Red Hat Text" panose="02010303040201060303" pitchFamily="2" charset="0"/>
                <a:cs typeface="Arial" panose="020B0604020202020204" pitchFamily="34" charset="0"/>
              </a:rPr>
              <a:t> with their language proficiency.</a:t>
            </a:r>
            <a:br>
              <a:rPr lang="en-US" sz="1200">
                <a:effectLst/>
                <a:latin typeface="Red Hat Text" panose="02010303040201060303" pitchFamily="2" charset="0"/>
                <a:ea typeface="Red Hat Text" panose="02010303040201060303" pitchFamily="2" charset="0"/>
                <a:cs typeface="Arial" panose="020B0604020202020204" pitchFamily="34" charset="0"/>
              </a:rPr>
            </a:br>
            <a:endParaRPr lang="en-US" sz="1200">
              <a:effectLst/>
              <a:latin typeface="Red Hat Text" panose="02010303040201060303" pitchFamily="2" charset="0"/>
              <a:ea typeface="Red Hat Text" panose="02010303040201060303" pitchFamily="2"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1200" b="1">
                <a:effectLst/>
                <a:latin typeface="Red Hat Display" panose="02010303040201060303" pitchFamily="2" charset="0"/>
                <a:ea typeface="MS Mincho" panose="02020609040205080304" pitchFamily="49" charset="-128"/>
                <a:cs typeface="Times New Roman" panose="02020603050405020304" pitchFamily="18" charset="0"/>
              </a:rPr>
              <a:t>2. Consistently</a:t>
            </a:r>
            <a:r>
              <a:rPr lang="en-US" sz="1200">
                <a:effectLst/>
                <a:latin typeface="Red Hat Display" panose="02010303040201060303" pitchFamily="2" charset="0"/>
                <a:ea typeface="MS Mincho" panose="02020609040205080304" pitchFamily="49" charset="-128"/>
                <a:cs typeface="Red Hat Display" panose="02010303040201060303" pitchFamily="2" charset="0"/>
              </a:rPr>
              <a:t>: when a student reliably demonstrates the descriptor(s) over time and across various tasks, contexts, and modalities—not just in isolated instances</a:t>
            </a:r>
            <a:endParaRPr lang="en-US" sz="1200">
              <a:effectLst/>
              <a:latin typeface="Red Hat Display" panose="02010303040201060303" pitchFamily="2" charset="0"/>
              <a:ea typeface="MS Mincho" panose="02020609040205080304" pitchFamily="49" charset="-128"/>
              <a:cs typeface="Times New Roman" panose="02020603050405020304" pitchFamily="18" charset="0"/>
            </a:endParaRPr>
          </a:p>
          <a:p>
            <a:pPr marL="0" marR="0" lvl="0" indent="0">
              <a:lnSpc>
                <a:spcPct val="107000"/>
              </a:lnSpc>
              <a:spcAft>
                <a:spcPts val="800"/>
              </a:spcAft>
              <a:buFont typeface="Arial" panose="020B0604020202020204" pitchFamily="34" charset="0"/>
              <a:buNone/>
              <a:tabLst>
                <a:tab pos="457200" algn="l"/>
              </a:tabLst>
            </a:pP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1200" b="0" kern="100">
                <a:effectLst/>
                <a:latin typeface="Aptos" panose="020B0004020202020204" pitchFamily="34" charset="0"/>
                <a:ea typeface="Aptos" panose="020B0004020202020204" pitchFamily="34" charset="0"/>
                <a:cs typeface="Times New Roman" panose="02020603050405020304" pitchFamily="18" charset="0"/>
              </a:rPr>
              <a:t>Followup Question:  </a:t>
            </a:r>
            <a:r>
              <a:rPr lang="en-US" sz="1800" b="0" kern="100">
                <a:effectLst/>
                <a:latin typeface="Aptos" panose="020B0004020202020204" pitchFamily="34" charset="0"/>
                <a:ea typeface="Aptos" panose="020B0004020202020204" pitchFamily="34" charset="0"/>
                <a:cs typeface="Times New Roman" panose="02020603050405020304" pitchFamily="18" charset="0"/>
              </a:rPr>
              <a:t>H</a:t>
            </a:r>
            <a:r>
              <a:rPr lang="en-US" sz="1800" b="0"/>
              <a:t>ow might this information flip your script or shake up your current understanding of how different proficiency levels are used to gauge student progress?</a:t>
            </a:r>
          </a:p>
          <a:p>
            <a:pPr>
              <a:buNone/>
            </a:pPr>
            <a:endParaRPr lang="en-US" sz="1800" b="0"/>
          </a:p>
          <a:p>
            <a:pPr>
              <a:buNone/>
            </a:pPr>
            <a:r>
              <a:rPr lang="en-US" sz="1800" b="0"/>
              <a:t>And now for the fun part! Let's channel our inner journalists:</a:t>
            </a:r>
          </a:p>
          <a:p>
            <a:r>
              <a:rPr lang="en-US" sz="1800" b="0"/>
              <a:t>Can you condense your answer to that question into a catchy, attention-grabbing newspaper headline? Think punchy, intriguing, and maybe even a little bit dramatic!</a:t>
            </a:r>
            <a:endParaRPr lang="en-US" sz="1800"/>
          </a:p>
          <a:p>
            <a:pPr marL="0" marR="0" lvl="0" indent="0">
              <a:lnSpc>
                <a:spcPct val="107000"/>
              </a:lnSpc>
              <a:spcAft>
                <a:spcPts val="800"/>
              </a:spcAft>
              <a:buFont typeface="Arial" panose="020B0604020202020204" pitchFamily="34" charset="0"/>
              <a:buNone/>
              <a:tabLst>
                <a:tab pos="457200" algn="l"/>
              </a:tabLst>
            </a:pP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Aft>
                <a:spcPts val="800"/>
              </a:spcAft>
              <a:buFont typeface="Arial" panose="020B0604020202020204" pitchFamily="34" charset="0"/>
              <a:buNone/>
              <a:tabLst>
                <a:tab pos="457200" algn="l"/>
              </a:tabLst>
            </a:pPr>
            <a:r>
              <a:rPr lang="en-US" sz="1200" kern="100">
                <a:effectLst/>
                <a:latin typeface="Aptos" panose="020B0004020202020204" pitchFamily="34" charset="0"/>
                <a:ea typeface="Aptos" panose="020B0004020202020204" pitchFamily="34" charset="0"/>
                <a:cs typeface="Times New Roman" panose="02020603050405020304" pitchFamily="18" charset="0"/>
              </a:rPr>
              <a:t>[next slide]</a:t>
            </a:r>
          </a:p>
          <a:p>
            <a:endParaRPr lang="en-US"/>
          </a:p>
          <a:p>
            <a:endParaRPr lang="en-US"/>
          </a:p>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20</a:t>
            </a:fld>
            <a:endParaRPr lang="en-US"/>
          </a:p>
        </p:txBody>
      </p:sp>
    </p:spTree>
    <p:extLst>
      <p:ext uri="{BB962C8B-B14F-4D97-AF65-F5344CB8AC3E}">
        <p14:creationId xmlns:p14="http://schemas.microsoft.com/office/powerpoint/2010/main" val="2417652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Language Charts focus on the 3 Dimensions of Language. The descriptors for the Discourse Dimension, the broadest Dimension of Language streamline and synthesize the 3 PLD Criteria: Organization, Cohesion, and Density of Expression by KLUs. The Sentence Dimension descriptors address the Grammatical Complexity of Language, and the Word/Phrase Dimension address the Precision of Language.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a:p>
            <a:r>
              <a:rPr lang="en-US"/>
              <a:t>Next slide</a:t>
            </a:r>
          </a:p>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21</a:t>
            </a:fld>
            <a:endParaRPr lang="en-US"/>
          </a:p>
        </p:txBody>
      </p:sp>
    </p:spTree>
    <p:extLst>
      <p:ext uri="{BB962C8B-B14F-4D97-AF65-F5344CB8AC3E}">
        <p14:creationId xmlns:p14="http://schemas.microsoft.com/office/powerpoint/2010/main" val="37309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WIDA Language Charts will be available this May 2025 on the Revising ACCESS Webpage: [</a:t>
            </a:r>
            <a:r>
              <a:rPr lang="en-US">
                <a:hlinkClick r:id="rId3"/>
              </a:rPr>
              <a:t>https://wida.wisc.edu/revisingaccess</a:t>
            </a:r>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This early release, before the 2025-2026 debut of the Revised WIDA ACCESS test, is intentional. These charts not only align with the WIDA ELD Standards Framework but are specifically designed to build educator confidence with the expectations of the new assessment. WIDA’s aim is to ensure a familiar testing experience with stronger classroom connections.</a:t>
            </a:r>
            <a:endParaRPr lang="en-US" sz="1200" b="1" kern="100">
              <a:effectLst/>
              <a:latin typeface="Aptos" panose="020B0004020202020204" pitchFamily="34" charset="0"/>
              <a:ea typeface="Aptos" panose="020B0004020202020204" pitchFamily="34" charset="0"/>
              <a:cs typeface="Times New Roman" panose="02020603050405020304" pitchFamily="18" charset="0"/>
            </a:endParaRPr>
          </a:p>
          <a:p>
            <a:endParaRPr lang="en-US" sz="1200" b="1" kern="100">
              <a:effectLst/>
              <a:latin typeface="Aptos" panose="020B0004020202020204" pitchFamily="34" charset="0"/>
              <a:cs typeface="Times New Roman" panose="02020603050405020304" pitchFamily="18" charset="0"/>
            </a:endParaRPr>
          </a:p>
          <a:p>
            <a:r>
              <a:rPr lang="en-US" sz="1200" b="0" kern="100">
                <a:effectLst/>
                <a:latin typeface="Aptos" panose="020B0004020202020204" pitchFamily="34" charset="0"/>
                <a:cs typeface="Times New Roman" panose="02020603050405020304" pitchFamily="18" charset="0"/>
              </a:rPr>
              <a:t>Next slide</a:t>
            </a:r>
          </a:p>
          <a:p>
            <a:endParaRPr lang="en-US" sz="1200" b="1" kern="100">
              <a:effectLst/>
              <a:latin typeface="Aptos" panose="020B0004020202020204" pitchFamily="34" charset="0"/>
              <a:cs typeface="Times New Roman" panose="02020603050405020304" pitchFamily="18" charset="0"/>
            </a:endParaRPr>
          </a:p>
          <a:p>
            <a:r>
              <a:rPr lang="en-US"/>
              <a:t> </a:t>
            </a:r>
          </a:p>
          <a:p>
            <a:endParaRPr lang="en-US"/>
          </a:p>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2</a:t>
            </a:fld>
            <a:endParaRPr lang="en-US"/>
          </a:p>
        </p:txBody>
      </p:sp>
    </p:spTree>
    <p:extLst>
      <p:ext uri="{BB962C8B-B14F-4D97-AF65-F5344CB8AC3E}">
        <p14:creationId xmlns:p14="http://schemas.microsoft.com/office/powerpoint/2010/main" val="1417819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OPTIONAL Activity</a:t>
            </a:r>
            <a:endParaRPr lang="en-US"/>
          </a:p>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22</a:t>
            </a:fld>
            <a:endParaRPr lang="en-US"/>
          </a:p>
        </p:txBody>
      </p:sp>
    </p:spTree>
    <p:extLst>
      <p:ext uri="{BB962C8B-B14F-4D97-AF65-F5344CB8AC3E}">
        <p14:creationId xmlns:p14="http://schemas.microsoft.com/office/powerpoint/2010/main" val="4228204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a:solidFill>
                  <a:srgbClr val="000000"/>
                </a:solidFill>
                <a:latin typeface="Red Hat Text" panose="02010303040201060303" pitchFamily="2" charset="0"/>
              </a:rPr>
              <a:t>The Definitions and Examples section identifies terminology by language dimension, understanding that it is a sampling rather than an exhausted list. </a:t>
            </a:r>
            <a:endParaRPr lang="en-US"/>
          </a:p>
          <a:p>
            <a:r>
              <a:rPr lang="en-US"/>
              <a:t>Let’s look up the term KLU in the Definitions and Example section of the Language Charts.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language in all 3 dimensions are shaped by the WIDA Key Language Uses (KLUs). The KLUs are a </a:t>
            </a:r>
            <a:r>
              <a:rPr lang="en-US" sz="1200">
                <a:effectLst/>
                <a:latin typeface="Red Hat Text" panose="02010303040201060303" pitchFamily="2" charset="0"/>
                <a:ea typeface="Calibri" panose="020F0502020204030204" pitchFamily="34" charset="0"/>
                <a:cs typeface="Arial" panose="020B0604020202020204" pitchFamily="34" charset="0"/>
              </a:rPr>
              <a:t>component of the WIDA ELD Standards Framework, 2020 Edition that consists of </a:t>
            </a:r>
            <a:r>
              <a:rPr lang="en-US" sz="1200" b="1">
                <a:solidFill>
                  <a:srgbClr val="657C9C"/>
                </a:solidFill>
                <a:effectLst/>
                <a:latin typeface="Red Hat Text" panose="02010303040201060303" pitchFamily="2" charset="0"/>
                <a:ea typeface="Calibri" panose="020F0502020204030204" pitchFamily="34" charset="0"/>
                <a:cs typeface="Arial" panose="020B0604020202020204" pitchFamily="34" charset="0"/>
              </a:rPr>
              <a:t>four high-leverage genre families identified across state academic content standards</a:t>
            </a:r>
            <a:r>
              <a:rPr lang="en-US" sz="1200" b="1">
                <a:solidFill>
                  <a:srgbClr val="657C9C"/>
                </a:solidFill>
                <a:effectLst/>
                <a:latin typeface="Calibri" panose="020F0502020204030204" pitchFamily="34" charset="0"/>
                <a:ea typeface="Calibri" panose="020F0502020204030204" pitchFamily="34" charset="0"/>
                <a:cs typeface="Arial" panose="020B0604020202020204" pitchFamily="34" charset="0"/>
              </a:rPr>
              <a:t>. </a:t>
            </a:r>
            <a:r>
              <a:rPr lang="en-US" sz="1200">
                <a:effectLst/>
                <a:latin typeface="Red Hat Text" panose="02010303040201060303" pitchFamily="2" charset="0"/>
                <a:ea typeface="Calibri" panose="020F0502020204030204" pitchFamily="34" charset="0"/>
                <a:cs typeface="Arial" panose="020B0604020202020204" pitchFamily="34" charset="0"/>
              </a:rPr>
              <a:t>Each </a:t>
            </a:r>
            <a:r>
              <a:rPr lang="en-US" sz="1200" b="1">
                <a:solidFill>
                  <a:srgbClr val="657C9C"/>
                </a:solidFill>
                <a:effectLst/>
                <a:latin typeface="Red Hat Text" panose="02010303040201060303" pitchFamily="2" charset="0"/>
                <a:ea typeface="Calibri" panose="020F0502020204030204" pitchFamily="34" charset="0"/>
                <a:cs typeface="Arial" panose="020B0604020202020204" pitchFamily="34" charset="0"/>
              </a:rPr>
              <a:t>genre family/KLU</a:t>
            </a:r>
            <a:r>
              <a:rPr lang="en-US" sz="1200">
                <a:effectLst/>
                <a:latin typeface="Red Hat Text" panose="02010303040201060303" pitchFamily="2" charset="0"/>
                <a:ea typeface="Calibri" panose="020F0502020204030204" pitchFamily="34" charset="0"/>
                <a:cs typeface="Arial" panose="020B0604020202020204" pitchFamily="34" charset="0"/>
              </a:rPr>
              <a:t> is defined by its </a:t>
            </a:r>
            <a:r>
              <a:rPr lang="en-US" sz="1200" b="1">
                <a:solidFill>
                  <a:srgbClr val="657C9C"/>
                </a:solidFill>
                <a:effectLst/>
                <a:latin typeface="Red Hat Text" panose="02010303040201060303" pitchFamily="2" charset="0"/>
                <a:ea typeface="Calibri" panose="020F0502020204030204" pitchFamily="34" charset="0"/>
                <a:cs typeface="Arial" panose="020B0604020202020204" pitchFamily="34" charset="0"/>
              </a:rPr>
              <a:t>communicative purpose</a:t>
            </a:r>
            <a:r>
              <a:rPr lang="en-US" sz="1200">
                <a:effectLst/>
                <a:latin typeface="Red Hat Text" panose="02010303040201060303" pitchFamily="2" charset="0"/>
                <a:ea typeface="Calibri" panose="020F0502020204030204" pitchFamily="34" charset="0"/>
                <a:cs typeface="Arial" panose="020B0604020202020204" pitchFamily="34" charset="0"/>
              </a:rPr>
              <a:t> (Narrate, Inform, Explain, Argue) and characterized by specific language patterns and features. </a:t>
            </a:r>
            <a:endParaRPr lang="en-US" sz="1200">
              <a:effectLst/>
              <a:latin typeface="Calibri" panose="020F0502020204030204" pitchFamily="34" charset="0"/>
              <a:ea typeface="Calibri" panose="020F0502020204030204" pitchFamily="34" charset="0"/>
              <a:cs typeface="Arial" panose="020B0604020202020204" pitchFamily="34" charset="0"/>
            </a:endParaRPr>
          </a:p>
          <a:p>
            <a:endParaRPr lang="en-US"/>
          </a:p>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23</a:t>
            </a:fld>
            <a:endParaRPr lang="en-US"/>
          </a:p>
        </p:txBody>
      </p:sp>
    </p:spTree>
    <p:extLst>
      <p:ext uri="{BB962C8B-B14F-4D97-AF65-F5344CB8AC3E}">
        <p14:creationId xmlns:p14="http://schemas.microsoft.com/office/powerpoint/2010/main" val="1478598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all three discourse criteria are embedded within the Discourse Dimension Descriptors, you’ll notice that the end of each mode calls out a difference emphasis – with cohesion of language called out at the end of the Expressive descriptors and density of language called out for at the end of the Interpretive descriptors.</a:t>
            </a:r>
          </a:p>
          <a:p>
            <a:endParaRPr lang="en-US"/>
          </a:p>
          <a:p>
            <a:r>
              <a:rPr lang="en-US"/>
              <a:t>In the focus group research, educators liked how the two modes could be paired together for combined Expressive and Interpretive activities in the classroom.</a:t>
            </a:r>
          </a:p>
          <a:p>
            <a:endParaRPr lang="en-US"/>
          </a:p>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24</a:t>
            </a:fld>
            <a:endParaRPr lang="en-US"/>
          </a:p>
        </p:txBody>
      </p:sp>
    </p:spTree>
    <p:extLst>
      <p:ext uri="{BB962C8B-B14F-4D97-AF65-F5344CB8AC3E}">
        <p14:creationId xmlns:p14="http://schemas.microsoft.com/office/powerpoint/2010/main" val="924392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E9B6F-F645-762B-3B10-84B5A30098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469BDB-C2DA-FE9A-D3FD-7B99E2E171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A7FC9A-AD75-E0C1-D400-8EF53DAE5C74}"/>
              </a:ext>
            </a:extLst>
          </p:cNvPr>
          <p:cNvSpPr>
            <a:spLocks noGrp="1"/>
          </p:cNvSpPr>
          <p:nvPr>
            <p:ph type="body" idx="1"/>
          </p:nvPr>
        </p:nvSpPr>
        <p:spPr/>
        <p:txBody>
          <a:bodyPr/>
          <a:lstStyle/>
          <a:p>
            <a:r>
              <a:rPr lang="en-US"/>
              <a:t>While all three discourse criteria are embedded within the Discourse Dimension Descriptors, you’ll notice that the end of each mode calls out a difference emphasis – with cohesion of language called out at the end of the Expressive descriptors and density of language called out for at the end of the Interpretive descriptors.</a:t>
            </a:r>
          </a:p>
          <a:p>
            <a:endParaRPr lang="en-US"/>
          </a:p>
          <a:p>
            <a:r>
              <a:rPr lang="en-US"/>
              <a:t>In the focus group research, educators liked how the two modes could be paired together for combined Expressive and Interpretive activities in the classroom.</a:t>
            </a:r>
          </a:p>
          <a:p>
            <a:endParaRPr lang="en-US"/>
          </a:p>
        </p:txBody>
      </p:sp>
      <p:sp>
        <p:nvSpPr>
          <p:cNvPr id="4" name="Date Placeholder 3">
            <a:extLst>
              <a:ext uri="{FF2B5EF4-FFF2-40B4-BE49-F238E27FC236}">
                <a16:creationId xmlns:a16="http://schemas.microsoft.com/office/drawing/2014/main" id="{003F3E31-D2A8-D988-FB2A-283A8DB98C2E}"/>
              </a:ext>
            </a:extLst>
          </p:cNvPr>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a:extLst>
              <a:ext uri="{FF2B5EF4-FFF2-40B4-BE49-F238E27FC236}">
                <a16:creationId xmlns:a16="http://schemas.microsoft.com/office/drawing/2014/main" id="{A3943F83-AA7B-A7B7-0A8E-6E6F622D49DE}"/>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7AD70E63-F9FF-F39C-45F2-80D936823BD2}"/>
              </a:ext>
            </a:extLst>
          </p:cNvPr>
          <p:cNvSpPr>
            <a:spLocks noGrp="1"/>
          </p:cNvSpPr>
          <p:nvPr>
            <p:ph type="sldNum" sz="quarter" idx="5"/>
          </p:nvPr>
        </p:nvSpPr>
        <p:spPr/>
        <p:txBody>
          <a:bodyPr/>
          <a:lstStyle/>
          <a:p>
            <a:fld id="{8F1E103E-CDE0-48A0-BF49-2AE208C8DBE1}" type="slidenum">
              <a:rPr lang="en-US" smtClean="0"/>
              <a:t>25</a:t>
            </a:fld>
            <a:endParaRPr lang="en-US"/>
          </a:p>
        </p:txBody>
      </p:sp>
    </p:spTree>
    <p:extLst>
      <p:ext uri="{BB962C8B-B14F-4D97-AF65-F5344CB8AC3E}">
        <p14:creationId xmlns:p14="http://schemas.microsoft.com/office/powerpoint/2010/main" val="3366421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all three discourse criteria are embedded within the Discourse Dimension Descriptors, you’ll notice that the end of each mode calls out a difference emphasis – with cohesion of language called out at the end of the Expressive descriptors and density of language called out for at the end of the Interpretive descriptors.</a:t>
            </a:r>
          </a:p>
          <a:p>
            <a:endParaRPr lang="en-US"/>
          </a:p>
          <a:p>
            <a:r>
              <a:rPr lang="en-US"/>
              <a:t>In the focus group research, educators liked how the two modes could be paired together for combined Expressive and Interpretive activities in the classroom.</a:t>
            </a:r>
          </a:p>
          <a:p>
            <a:endParaRPr lang="en-US"/>
          </a:p>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26</a:t>
            </a:fld>
            <a:endParaRPr lang="en-US"/>
          </a:p>
        </p:txBody>
      </p:sp>
    </p:spTree>
    <p:extLst>
      <p:ext uri="{BB962C8B-B14F-4D97-AF65-F5344CB8AC3E}">
        <p14:creationId xmlns:p14="http://schemas.microsoft.com/office/powerpoint/2010/main" val="739711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educators told us they definitely wanted a supporting Definitions and Examples document. But looking up terms in the printed versions of the Charts was not an efficient process for most educators. </a:t>
            </a:r>
          </a:p>
          <a:p>
            <a:endParaRPr lang="en-US"/>
          </a:p>
          <a:p>
            <a:r>
              <a:rPr lang="en-US"/>
              <a:t>The team placed a link below the Chart. In this way, educators can click on the link and get access to Definitions and Example  document from the WIDA Website.</a:t>
            </a:r>
          </a:p>
          <a:p>
            <a:endParaRPr lang="en-US"/>
          </a:p>
          <a:p>
            <a:r>
              <a:rPr lang="en-US"/>
              <a:t>Next slide</a:t>
            </a:r>
          </a:p>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27</a:t>
            </a:fld>
            <a:endParaRPr lang="en-US"/>
          </a:p>
        </p:txBody>
      </p:sp>
    </p:spTree>
    <p:extLst>
      <p:ext uri="{BB962C8B-B14F-4D97-AF65-F5344CB8AC3E}">
        <p14:creationId xmlns:p14="http://schemas.microsoft.com/office/powerpoint/2010/main" val="72686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Language Charts define expected language use toward the end of multilingual learner’s designated language proficiency level for their grade-level cluster. Across levels, </a:t>
            </a:r>
            <a:r>
              <a:rPr lang="en-US" b="1"/>
              <a:t>bolding</a:t>
            </a:r>
            <a:r>
              <a:rPr lang="en-US"/>
              <a:t> indicates changes as the proficiency level increases.</a:t>
            </a:r>
          </a:p>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28</a:t>
            </a:fld>
            <a:endParaRPr lang="en-US"/>
          </a:p>
        </p:txBody>
      </p:sp>
    </p:spTree>
    <p:extLst>
      <p:ext uri="{BB962C8B-B14F-4D97-AF65-F5344CB8AC3E}">
        <p14:creationId xmlns:p14="http://schemas.microsoft.com/office/powerpoint/2010/main" val="3536802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Let me share a response from our usability study about educator reactions to the descriptors themselves..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Read quote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Next slide.  </a:t>
            </a:r>
          </a:p>
          <a:p>
            <a:endParaRPr lang="en-US"/>
          </a:p>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29</a:t>
            </a:fld>
            <a:endParaRPr lang="en-US"/>
          </a:p>
        </p:txBody>
      </p:sp>
    </p:spTree>
    <p:extLst>
      <p:ext uri="{BB962C8B-B14F-4D97-AF65-F5344CB8AC3E}">
        <p14:creationId xmlns:p14="http://schemas.microsoft.com/office/powerpoint/2010/main" val="2765196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During the usability study, educators weren’t sure if student performance only relied on the descriptors at a particular performance level. Consistent with the 2020 PLDs, we wanted to show that each proficiency level shows builds on the previous. </a:t>
            </a:r>
          </a:p>
          <a:p>
            <a:endParaRPr lang="en-US"/>
          </a:p>
          <a:p>
            <a:r>
              <a:rPr lang="en-US"/>
              <a:t>Next slide</a:t>
            </a:r>
          </a:p>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30</a:t>
            </a:fld>
            <a:endParaRPr lang="en-US"/>
          </a:p>
        </p:txBody>
      </p:sp>
    </p:spTree>
    <p:extLst>
      <p:ext uri="{BB962C8B-B14F-4D97-AF65-F5344CB8AC3E}">
        <p14:creationId xmlns:p14="http://schemas.microsoft.com/office/powerpoint/2010/main" val="1302095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81D5B-1878-B6D1-1669-CB86A53D00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232B83-1E49-0FEA-287C-6687DE5B81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85576E-5C1C-FE3C-BF57-2DA8D473164A}"/>
              </a:ext>
            </a:extLst>
          </p:cNvPr>
          <p:cNvSpPr>
            <a:spLocks noGrp="1"/>
          </p:cNvSpPr>
          <p:nvPr>
            <p:ph type="body" idx="1"/>
          </p:nvPr>
        </p:nvSpPr>
        <p:spPr/>
        <p:txBody>
          <a:bodyPr/>
          <a:lstStyle/>
          <a:p>
            <a:r>
              <a:rPr lang="en-US" dirty="0"/>
              <a:t>Now, let me show you a unique feature within the Language Charts: An expanded continuum of descriptors within Level 1.  There is a separate chart for the End of Level 1 Continuum. But if you look in the spreadsheet, you’ll see a version below each grade-level cluster chart.</a:t>
            </a:r>
          </a:p>
          <a:p>
            <a:endParaRPr lang="en-US" dirty="0"/>
          </a:p>
          <a:p>
            <a:r>
              <a:rPr lang="en-US" dirty="0"/>
              <a:t>If the student hasn’t reached End of Level 1 yet, these descriptors can provide a way to showcase the successes these students are making as they work towards the End of Level 1 for their grade-level cluster. This is especially helpful for students in the upper elementary and secondary grades.</a:t>
            </a:r>
          </a:p>
          <a:p>
            <a:endParaRPr lang="en-US" dirty="0"/>
          </a:p>
          <a:p>
            <a:r>
              <a:rPr lang="en-US" dirty="0"/>
              <a:t> </a:t>
            </a:r>
          </a:p>
          <a:p>
            <a:endParaRPr lang="en-US" dirty="0"/>
          </a:p>
          <a:p>
            <a:r>
              <a:rPr lang="en-US" dirty="0"/>
              <a:t> </a:t>
            </a:r>
          </a:p>
          <a:p>
            <a:endParaRPr lang="en-US" dirty="0"/>
          </a:p>
        </p:txBody>
      </p:sp>
      <p:sp>
        <p:nvSpPr>
          <p:cNvPr id="4" name="Date Placeholder 3">
            <a:extLst>
              <a:ext uri="{FF2B5EF4-FFF2-40B4-BE49-F238E27FC236}">
                <a16:creationId xmlns:a16="http://schemas.microsoft.com/office/drawing/2014/main" id="{BE665D0D-23C3-2110-1F0C-DB550FFEA562}"/>
              </a:ext>
            </a:extLst>
          </p:cNvPr>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a:extLst>
              <a:ext uri="{FF2B5EF4-FFF2-40B4-BE49-F238E27FC236}">
                <a16:creationId xmlns:a16="http://schemas.microsoft.com/office/drawing/2014/main" id="{BB3A92F9-9C68-8D4D-A329-E3C599567500}"/>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C1F49BAC-C9D8-0DE0-90C5-7F8B3A360980}"/>
              </a:ext>
            </a:extLst>
          </p:cNvPr>
          <p:cNvSpPr>
            <a:spLocks noGrp="1"/>
          </p:cNvSpPr>
          <p:nvPr>
            <p:ph type="sldNum" sz="quarter" idx="5"/>
          </p:nvPr>
        </p:nvSpPr>
        <p:spPr/>
        <p:txBody>
          <a:bodyPr/>
          <a:lstStyle/>
          <a:p>
            <a:fld id="{8F1E103E-CDE0-48A0-BF49-2AE208C8DBE1}" type="slidenum">
              <a:rPr lang="en-US" smtClean="0"/>
              <a:t>31</a:t>
            </a:fld>
            <a:endParaRPr lang="en-US"/>
          </a:p>
        </p:txBody>
      </p:sp>
    </p:spTree>
    <p:extLst>
      <p:ext uri="{BB962C8B-B14F-4D97-AF65-F5344CB8AC3E}">
        <p14:creationId xmlns:p14="http://schemas.microsoft.com/office/powerpoint/2010/main" val="177661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US"/>
              <a:t>Today, we’ll focus on these topics to orient you to the chart's elements and resource. </a:t>
            </a:r>
            <a:r>
              <a:rPr lang="en-US" b="1" u="sng"/>
              <a:t>FIX THIS SENTENCE: </a:t>
            </a:r>
            <a:r>
              <a:rPr lang="en-US" b="1" u="sng">
                <a:highlight>
                  <a:srgbClr val="FFFF00"/>
                </a:highlight>
              </a:rPr>
              <a:t>At the end of the session, we’ll do an exploration of them to make sense of them together. </a:t>
            </a:r>
          </a:p>
          <a:p>
            <a:pPr marL="0" marR="0" lvl="0" indent="0" algn="l" defTabSz="914400" rtl="0" eaLnBrk="1" fontAlgn="base" latinLnBrk="0" hangingPunct="1">
              <a:lnSpc>
                <a:spcPct val="100000"/>
              </a:lnSpc>
              <a:spcBef>
                <a:spcPts val="0"/>
              </a:spcBef>
              <a:spcAft>
                <a:spcPts val="0"/>
              </a:spcAft>
              <a:buClrTx/>
              <a:buSzTx/>
              <a:buFont typeface="+mj-lt"/>
              <a:buNone/>
              <a:tabLst/>
              <a:defRPr/>
            </a:pPr>
            <a:endParaRPr lang="en-US"/>
          </a:p>
          <a:p>
            <a:pPr marL="0" marR="0" lvl="0" indent="0" algn="l" defTabSz="914400" rtl="0" eaLnBrk="1" fontAlgn="base" latinLnBrk="0" hangingPunct="1">
              <a:lnSpc>
                <a:spcPct val="100000"/>
              </a:lnSpc>
              <a:spcBef>
                <a:spcPts val="0"/>
              </a:spcBef>
              <a:spcAft>
                <a:spcPts val="0"/>
              </a:spcAft>
              <a:buClrTx/>
              <a:buSzTx/>
              <a:buFont typeface="+mj-lt"/>
              <a:buNone/>
              <a:tabLst/>
              <a:defRPr/>
            </a:pPr>
            <a:r>
              <a:rPr lang="en-US" sz="1200" b="0" kern="100">
                <a:effectLst/>
                <a:latin typeface="Aptos" panose="020B0004020202020204" pitchFamily="34" charset="0"/>
                <a:cs typeface="Times New Roman" panose="02020603050405020304" pitchFamily="18" charset="0"/>
              </a:rPr>
              <a:t>Next slide</a:t>
            </a:r>
          </a:p>
          <a:p>
            <a:pPr marL="0" marR="0" lvl="0" indent="0" algn="l" defTabSz="914400" rtl="0" eaLnBrk="1" fontAlgn="base" latinLnBrk="0" hangingPunct="1">
              <a:lnSpc>
                <a:spcPct val="100000"/>
              </a:lnSpc>
              <a:spcBef>
                <a:spcPts val="0"/>
              </a:spcBef>
              <a:spcAft>
                <a:spcPts val="0"/>
              </a:spcAft>
              <a:buClrTx/>
              <a:buSzTx/>
              <a:buFont typeface="+mj-lt"/>
              <a:buNone/>
              <a:tabLst/>
              <a:defRPr/>
            </a:pPr>
            <a:endParaRPr lang="en-US" sz="1200" b="0" kern="100">
              <a:effectLst/>
              <a:latin typeface="Aptos" panose="020B00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 typeface="+mj-lt"/>
              <a:buNone/>
              <a:tabLst/>
              <a:defRPr/>
            </a:pPr>
            <a:endParaRPr lang="en-US" sz="1200" b="0" kern="100">
              <a:effectLst/>
              <a:latin typeface="Aptos" panose="020B00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 typeface="+mj-lt"/>
              <a:buNone/>
              <a:tabLst/>
              <a:defRPr/>
            </a:pPr>
            <a:endParaRPr lang="en-US"/>
          </a:p>
          <a:p>
            <a:pPr marL="0" marR="0" lvl="0" indent="0" algn="l" defTabSz="914400" rtl="0" eaLnBrk="1" fontAlgn="base" latinLnBrk="0" hangingPunct="1">
              <a:lnSpc>
                <a:spcPct val="100000"/>
              </a:lnSpc>
              <a:spcBef>
                <a:spcPts val="0"/>
              </a:spcBef>
              <a:spcAft>
                <a:spcPts val="0"/>
              </a:spcAft>
              <a:buClrTx/>
              <a:buSzTx/>
              <a:buFont typeface="+mj-lt"/>
              <a:buNone/>
              <a:tabLst/>
              <a:defRPr/>
            </a:pPr>
            <a:r>
              <a:rPr lang="en-US"/>
              <a:t> </a:t>
            </a:r>
          </a:p>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4</a:t>
            </a:fld>
            <a:endParaRPr lang="en-US"/>
          </a:p>
        </p:txBody>
      </p:sp>
    </p:spTree>
    <p:extLst>
      <p:ext uri="{BB962C8B-B14F-4D97-AF65-F5344CB8AC3E}">
        <p14:creationId xmlns:p14="http://schemas.microsoft.com/office/powerpoint/2010/main" val="7933547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And because we’re not restricted to one page (of a PDF), we now can provide more information to support upper grade students whose performance is still working towards End of Level 1 (Newcomers and SLIFE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Let me share a response from our usability study about this challenge.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Read quote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Next slide.  </a:t>
            </a:r>
          </a:p>
          <a:p>
            <a:endParaRPr lang="en-US"/>
          </a:p>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32</a:t>
            </a:fld>
            <a:endParaRPr lang="en-US"/>
          </a:p>
        </p:txBody>
      </p:sp>
    </p:spTree>
    <p:extLst>
      <p:ext uri="{BB962C8B-B14F-4D97-AF65-F5344CB8AC3E}">
        <p14:creationId xmlns:p14="http://schemas.microsoft.com/office/powerpoint/2010/main" val="38415079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91A16-72F8-461C-C693-2D9EB2C381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7491C5-26F1-716B-30C2-21C45FBA15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989393-0477-0411-A813-17F3CD78A8D9}"/>
              </a:ext>
            </a:extLst>
          </p:cNvPr>
          <p:cNvSpPr>
            <a:spLocks noGrp="1"/>
          </p:cNvSpPr>
          <p:nvPr>
            <p:ph type="body" idx="1"/>
          </p:nvPr>
        </p:nvSpPr>
        <p:spPr/>
        <p:txBody>
          <a:bodyPr/>
          <a:lstStyle/>
          <a:p>
            <a:r>
              <a:rPr lang="en-US" dirty="0"/>
              <a:t>At this point, we suggest the facilitator open a copy of the Spreadsheet version of the Language Charts and show this view to attendees. Use the Table of Contents in Tab 2 to explore the contents of the spreadsheet.  </a:t>
            </a:r>
          </a:p>
          <a:p>
            <a:endParaRPr lang="en-US" dirty="0"/>
          </a:p>
          <a:p>
            <a:r>
              <a:rPr lang="en-US" dirty="0"/>
              <a:t>Comment: Educators found it easier to copy text from the spreadsheets (for example, for small group instruction) </a:t>
            </a:r>
          </a:p>
          <a:p>
            <a:endParaRPr lang="en-US" dirty="0"/>
          </a:p>
        </p:txBody>
      </p:sp>
      <p:sp>
        <p:nvSpPr>
          <p:cNvPr id="4" name="Date Placeholder 3">
            <a:extLst>
              <a:ext uri="{FF2B5EF4-FFF2-40B4-BE49-F238E27FC236}">
                <a16:creationId xmlns:a16="http://schemas.microsoft.com/office/drawing/2014/main" id="{D95F6E1F-FA74-C92A-0A32-68C0063749E7}"/>
              </a:ext>
            </a:extLst>
          </p:cNvPr>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a:extLst>
              <a:ext uri="{FF2B5EF4-FFF2-40B4-BE49-F238E27FC236}">
                <a16:creationId xmlns:a16="http://schemas.microsoft.com/office/drawing/2014/main" id="{C2AA9175-8287-A413-77D4-F0ADE66DDF1B}"/>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0115E246-DCC5-39EE-7A64-A35DCF30F8B5}"/>
              </a:ext>
            </a:extLst>
          </p:cNvPr>
          <p:cNvSpPr>
            <a:spLocks noGrp="1"/>
          </p:cNvSpPr>
          <p:nvPr>
            <p:ph type="sldNum" sz="quarter" idx="5"/>
          </p:nvPr>
        </p:nvSpPr>
        <p:spPr/>
        <p:txBody>
          <a:bodyPr/>
          <a:lstStyle/>
          <a:p>
            <a:fld id="{8F1E103E-CDE0-48A0-BF49-2AE208C8DBE1}" type="slidenum">
              <a:rPr lang="en-US" smtClean="0"/>
              <a:t>33</a:t>
            </a:fld>
            <a:endParaRPr lang="en-US"/>
          </a:p>
        </p:txBody>
      </p:sp>
    </p:spTree>
    <p:extLst>
      <p:ext uri="{BB962C8B-B14F-4D97-AF65-F5344CB8AC3E}">
        <p14:creationId xmlns:p14="http://schemas.microsoft.com/office/powerpoint/2010/main" val="1829986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Language Charts are provided as accessible PDFs for screen readers complemented by spreadsheets with easily copied text. Tab 2 in the spreadsheet contains a table of contents with </a:t>
            </a:r>
            <a:r>
              <a:rPr lang="en-US" dirty="0" err="1"/>
              <a:t>jumplinks</a:t>
            </a:r>
            <a:r>
              <a:rPr lang="en-US" dirty="0"/>
              <a:t> that will allow you to easily navigate between tabs. The spreadsheet also includes multiple descriptor layouts for flexible use. Releasing the Charts as spreadsheets in addition to PDFs provides districts – especially those that have gone digital only – an easier way to integrate the Charts. </a:t>
            </a:r>
          </a:p>
          <a:p>
            <a:endParaRPr lang="en-US" dirty="0"/>
          </a:p>
          <a:p>
            <a:r>
              <a:rPr lang="en-US" dirty="0"/>
              <a:t>At this point, we suggest the facilitator open a copy of the Spreadsheet version of the Language Charts, using the Table of Contents in Tab 2, explore the grade-level cluster tabs, the Definitions and Examples tab, the sample data collection tabs, and Tabs 17-20.  Here, they’ll find the full continua in both a table format and in a vertical format.</a:t>
            </a:r>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34</a:t>
            </a:fld>
            <a:endParaRPr lang="en-US"/>
          </a:p>
        </p:txBody>
      </p:sp>
    </p:spTree>
    <p:extLst>
      <p:ext uri="{BB962C8B-B14F-4D97-AF65-F5344CB8AC3E}">
        <p14:creationId xmlns:p14="http://schemas.microsoft.com/office/powerpoint/2010/main" val="21794495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ctr" latinLnBrk="0" hangingPunct="1">
              <a:lnSpc>
                <a:spcPct val="100000"/>
              </a:lnSpc>
              <a:spcBef>
                <a:spcPts val="0"/>
              </a:spcBef>
              <a:spcAft>
                <a:spcPts val="0"/>
              </a:spcAft>
              <a:buClrTx/>
              <a:buSzTx/>
              <a:buFont typeface="+mj-lt"/>
              <a:buNone/>
              <a:tabLst/>
              <a:defRPr/>
            </a:pPr>
            <a:r>
              <a:rPr lang="en-US" sz="1200" b="0" i="0" u="none" strike="noStrike" baseline="0">
                <a:solidFill>
                  <a:srgbClr val="000000"/>
                </a:solidFill>
                <a:latin typeface="Red Hat Text" panose="02010303040201060303" pitchFamily="2" charset="0"/>
              </a:rPr>
              <a:t>Look below each Chart. There are 4 questions. In the PDF, they are placed in a bulleted list; in the spreadsheet, they are placed in a horizontal row.</a:t>
            </a:r>
          </a:p>
          <a:p>
            <a:pPr marL="0" marR="0" lvl="0" indent="0" algn="l" defTabSz="914400" rtl="0" eaLnBrk="1" fontAlgn="ctr" latinLnBrk="0" hangingPunct="1">
              <a:lnSpc>
                <a:spcPct val="100000"/>
              </a:lnSpc>
              <a:spcBef>
                <a:spcPts val="0"/>
              </a:spcBef>
              <a:spcAft>
                <a:spcPts val="0"/>
              </a:spcAft>
              <a:buClrTx/>
              <a:buSzTx/>
              <a:buFont typeface="+mj-lt"/>
              <a:buNone/>
              <a:tabLst/>
              <a:defRPr/>
            </a:pPr>
            <a:endParaRPr lang="en-US" sz="1200" b="0" i="0" u="none" strike="noStrike" baseline="0">
              <a:solidFill>
                <a:srgbClr val="000000"/>
              </a:solidFill>
              <a:latin typeface="Red Hat Text" panose="02010303040201060303" pitchFamily="2" charset="0"/>
            </a:endParaRPr>
          </a:p>
          <a:p>
            <a:pPr marL="0" marR="0" lvl="0" indent="0" algn="l" defTabSz="914400" rtl="0" eaLnBrk="1" fontAlgn="ctr" latinLnBrk="0" hangingPunct="1">
              <a:lnSpc>
                <a:spcPct val="100000"/>
              </a:lnSpc>
              <a:spcBef>
                <a:spcPts val="0"/>
              </a:spcBef>
              <a:spcAft>
                <a:spcPts val="0"/>
              </a:spcAft>
              <a:buClrTx/>
              <a:buSzTx/>
              <a:buFont typeface="+mj-lt"/>
              <a:buNone/>
              <a:tabLst/>
              <a:defRPr/>
            </a:pPr>
            <a:r>
              <a:rPr lang="en-US" sz="1200" b="0" i="0" u="none" strike="noStrike" baseline="0">
                <a:solidFill>
                  <a:srgbClr val="000000"/>
                </a:solidFill>
                <a:latin typeface="Red Hat Text" panose="02010303040201060303" pitchFamily="2" charset="0"/>
              </a:rPr>
              <a:t>• Teachers are invited to respond to four probes below each matrix to plan next steps with their students to optimize accessible multimodal opportunities for learning. The intent of these reflective questions is to foster a classroom environment that encourages learning and growth while respecting the languages, cultures, histories, and abilities of the students. </a:t>
            </a:r>
          </a:p>
          <a:p>
            <a:pPr marL="0" indent="0" algn="l" rtl="0" eaLnBrk="1" fontAlgn="ctr" latinLnBrk="0" hangingPunct="1">
              <a:buFont typeface="+mj-lt"/>
              <a:buNone/>
            </a:pPr>
            <a:r>
              <a:rPr lang="en-US" sz="1200" b="0" i="0" u="none" strike="noStrike" kern="1200">
                <a:solidFill>
                  <a:srgbClr val="000000"/>
                </a:solidFill>
                <a:effectLst/>
                <a:latin typeface="Calibri" panose="020F0502020204030204" pitchFamily="34" charset="0"/>
              </a:rPr>
              <a:t>The Planning Questions help bolster connections between assessment and instruction in the classroom. As educators gather data on what students can do with language, they can jot down notes to themselves for these questions: </a:t>
            </a:r>
          </a:p>
          <a:p>
            <a:pPr marL="0" indent="0" algn="l" rtl="0" eaLnBrk="1" fontAlgn="ctr" latinLnBrk="0" hangingPunct="1">
              <a:buFont typeface="+mj-lt"/>
              <a:buNone/>
            </a:pPr>
            <a:endParaRPr lang="en-US" sz="1200" b="0" i="0" u="none" strike="noStrike" kern="1200">
              <a:solidFill>
                <a:srgbClr val="000000"/>
              </a:solidFill>
              <a:effectLst/>
              <a:latin typeface="Calibri" panose="020F0502020204030204" pitchFamily="34" charset="0"/>
            </a:endParaRPr>
          </a:p>
          <a:p>
            <a:pPr marL="342900" indent="-342900" algn="l" rtl="0" eaLnBrk="1" fontAlgn="ctr" latinLnBrk="0" hangingPunct="1">
              <a:buFont typeface="+mj-lt"/>
              <a:buAutoNum type="arabicPeriod"/>
            </a:pPr>
            <a:r>
              <a:rPr lang="en-US" sz="1200" b="0" i="0" u="none" strike="noStrike" kern="1200">
                <a:solidFill>
                  <a:srgbClr val="211D1E"/>
                </a:solidFill>
                <a:effectLst/>
                <a:latin typeface="Calibri" panose="020F0502020204030204" pitchFamily="34" charset="0"/>
              </a:rPr>
              <a:t>What can the student do with language?</a:t>
            </a:r>
          </a:p>
          <a:p>
            <a:pPr marL="342900" indent="-342900" algn="l" rtl="0" eaLnBrk="1" fontAlgn="ctr" latinLnBrk="0" hangingPunct="1">
              <a:buFont typeface="+mj-lt"/>
              <a:buAutoNum type="arabicPeriod"/>
            </a:pPr>
            <a:r>
              <a:rPr lang="en-US" sz="1200" b="0" i="0" u="none" strike="noStrike" kern="1200">
                <a:solidFill>
                  <a:srgbClr val="211D1E"/>
                </a:solidFill>
                <a:effectLst/>
                <a:latin typeface="Calibri" panose="020F0502020204030204" pitchFamily="34" charset="0"/>
              </a:rPr>
              <a:t>How can I connect to the student's social, cultural, and multilingual strengths and interests?</a:t>
            </a:r>
            <a:endParaRPr lang="en-US" sz="1200" b="0" i="0" u="none" strike="noStrike">
              <a:effectLst/>
              <a:latin typeface="Arial" panose="020B0604020202020204" pitchFamily="34" charset="0"/>
            </a:endParaRPr>
          </a:p>
          <a:p>
            <a:pPr marL="342900" indent="-342900" algn="l" rtl="0" eaLnBrk="1" fontAlgn="ctr" latinLnBrk="0" hangingPunct="1">
              <a:buFont typeface="+mj-lt"/>
              <a:buAutoNum type="arabicPeriod"/>
            </a:pPr>
            <a:r>
              <a:rPr lang="en-US" sz="1200" b="0" i="0" u="none" strike="noStrike" kern="1200">
                <a:solidFill>
                  <a:srgbClr val="000000"/>
                </a:solidFill>
                <a:effectLst/>
                <a:latin typeface="Calibri" panose="020F0502020204030204" pitchFamily="34" charset="0"/>
              </a:rPr>
              <a:t>What concrete feedback will move the student forward?</a:t>
            </a:r>
            <a:endParaRPr lang="en-US" sz="1200" b="0" i="0" u="none" strike="noStrike">
              <a:effectLst/>
              <a:latin typeface="Arial" panose="020B0604020202020204" pitchFamily="34" charset="0"/>
            </a:endParaRPr>
          </a:p>
          <a:p>
            <a:pPr marL="342900" indent="-342900" algn="l" rtl="0" eaLnBrk="1" fontAlgn="ctr" latinLnBrk="0" hangingPunct="1">
              <a:buFont typeface="+mj-lt"/>
              <a:buAutoNum type="arabicPeriod"/>
            </a:pPr>
            <a:r>
              <a:rPr lang="en-US" sz="1200" b="0" i="0" u="none" strike="noStrike" kern="1200">
                <a:solidFill>
                  <a:srgbClr val="000000"/>
                </a:solidFill>
                <a:effectLst/>
                <a:latin typeface="Calibri" panose="020F0502020204030204" pitchFamily="34" charset="0"/>
              </a:rPr>
              <a:t>What scaffolding and modalities will increase the student's engagement?</a:t>
            </a:r>
          </a:p>
          <a:p>
            <a:pPr marL="0" indent="0" algn="l" rtl="0" eaLnBrk="1" fontAlgn="ctr" latinLnBrk="0" hangingPunct="1">
              <a:buFont typeface="+mj-lt"/>
              <a:buNone/>
            </a:pPr>
            <a:endParaRPr lang="en-US" sz="1200" b="0" i="0" u="none" strike="noStrike" kern="1200">
              <a:solidFill>
                <a:srgbClr val="000000"/>
              </a:solidFill>
              <a:effectLst/>
              <a:latin typeface="Calibri" panose="020F0502020204030204" pitchFamily="34" charset="0"/>
            </a:endParaRPr>
          </a:p>
          <a:p>
            <a:pPr marL="0" indent="0" algn="l" rtl="0" eaLnBrk="1" fontAlgn="ctr" latinLnBrk="0" hangingPunct="1">
              <a:buFont typeface="+mj-lt"/>
              <a:buNone/>
            </a:pPr>
            <a:r>
              <a:rPr lang="en-US" sz="1200" b="0" i="0" u="none" strike="noStrike" kern="1200">
                <a:solidFill>
                  <a:srgbClr val="000000"/>
                </a:solidFill>
                <a:effectLst/>
                <a:latin typeface="Calibri" panose="020F0502020204030204" pitchFamily="34" charset="0"/>
              </a:rPr>
              <a:t>Next slide</a:t>
            </a:r>
          </a:p>
          <a:p>
            <a:endParaRPr lang="en-US"/>
          </a:p>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35</a:t>
            </a:fld>
            <a:endParaRPr lang="en-US"/>
          </a:p>
        </p:txBody>
      </p:sp>
    </p:spTree>
    <p:extLst>
      <p:ext uri="{BB962C8B-B14F-4D97-AF65-F5344CB8AC3E}">
        <p14:creationId xmlns:p14="http://schemas.microsoft.com/office/powerpoint/2010/main" val="12145470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We’ve also placed formative assessment planning questions below the charts. Here’s another response from our usability study.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Read quote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Next slide.  </a:t>
            </a:r>
          </a:p>
          <a:p>
            <a:endParaRPr lang="en-US"/>
          </a:p>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36</a:t>
            </a:fld>
            <a:endParaRPr lang="en-US"/>
          </a:p>
        </p:txBody>
      </p:sp>
    </p:spTree>
    <p:extLst>
      <p:ext uri="{BB962C8B-B14F-4D97-AF65-F5344CB8AC3E}">
        <p14:creationId xmlns:p14="http://schemas.microsoft.com/office/powerpoint/2010/main" val="3363687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summarize, we’ve tried to build out the updates to the Speaking and Writing Rubrics to offer streamlined yet aligned descriptors with the 2020 PLDs.  In the chat box, please take a moment to share two words about your impressions of the Language Charts.</a:t>
            </a:r>
          </a:p>
          <a:p>
            <a:endParaRPr lang="en-US"/>
          </a:p>
          <a:p>
            <a:r>
              <a:rPr lang="en-US">
                <a:effectLst/>
                <a:latin typeface="Segoe UI" panose="020B0502040204020203" pitchFamily="34" charset="0"/>
              </a:rPr>
              <a:t>Q: How do you see these interplaying with the established PLDs?  The Language Charts are closely aligned with the 2020 PLDs. The PLDs remain the "official" WIDA Standards -- and definitely still can be used. We've just created a streamlined, digital version in the Language Charts in response to educator feedback. </a:t>
            </a:r>
          </a:p>
          <a:p>
            <a:endParaRPr lang="en-US">
              <a:effectLst/>
              <a:latin typeface="Segoe UI" panose="020B0502040204020203" pitchFamily="34" charset="0"/>
            </a:endParaRPr>
          </a:p>
          <a:p>
            <a:endParaRPr lang="en-US"/>
          </a:p>
          <a:p>
            <a:r>
              <a:rPr lang="en-US"/>
              <a:t>Next slide</a:t>
            </a:r>
          </a:p>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37</a:t>
            </a:fld>
            <a:endParaRPr lang="en-US"/>
          </a:p>
        </p:txBody>
      </p:sp>
    </p:spTree>
    <p:extLst>
      <p:ext uri="{BB962C8B-B14F-4D97-AF65-F5344CB8AC3E}">
        <p14:creationId xmlns:p14="http://schemas.microsoft.com/office/powerpoint/2010/main" val="24434864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US"/>
              <a:t> IDA is releasing this update prior to the Revised ACCESS test next year to underscore the theme: </a:t>
            </a:r>
            <a:r>
              <a:rPr lang="en-US" sz="1800" b="1" kern="100">
                <a:effectLst/>
                <a:latin typeface="Aptos" panose="020B0004020202020204" pitchFamily="34" charset="0"/>
                <a:ea typeface="Aptos" panose="020B0004020202020204" pitchFamily="34" charset="0"/>
                <a:cs typeface="Times New Roman" panose="02020603050405020304" pitchFamily="18" charset="0"/>
              </a:rPr>
              <a:t>Same Testing Experience, Better Classroom Connections.</a:t>
            </a:r>
          </a:p>
          <a:p>
            <a:pPr algn="l" fontAlgn="base">
              <a:buFont typeface="+mj-lt"/>
              <a:buNone/>
            </a:pPr>
            <a:r>
              <a:rPr lang="en-US" sz="1200" b="0" i="0">
                <a:solidFill>
                  <a:srgbClr val="000000"/>
                </a:solidFill>
                <a:effectLst/>
                <a:latin typeface="Aptos" panose="020B0004020202020204" pitchFamily="34" charset="0"/>
              </a:rPr>
              <a:t>Prep for next year’s Revised ACCESS. </a:t>
            </a:r>
          </a:p>
          <a:p>
            <a:r>
              <a:rPr lang="en-US" sz="1200" b="0" i="0">
                <a:solidFill>
                  <a:srgbClr val="000000"/>
                </a:solidFill>
                <a:effectLst/>
                <a:latin typeface="Aptos" panose="020B0004020202020204" pitchFamily="34" charset="0"/>
              </a:rPr>
              <a:t>We are giving 1 ½ years notice to work in conjunction with ACCESS ISRs</a:t>
            </a:r>
            <a:endParaRPr lang="en-US"/>
          </a:p>
          <a:p>
            <a:endParaRPr lang="en-US"/>
          </a:p>
          <a:p>
            <a:r>
              <a:rPr lang="en-US">
                <a:effectLst/>
                <a:latin typeface="Segoe UI" panose="020B0502040204020203" pitchFamily="34" charset="0"/>
              </a:rPr>
              <a:t>Sample questions asked:</a:t>
            </a:r>
          </a:p>
          <a:p>
            <a:r>
              <a:rPr lang="en-US">
                <a:effectLst/>
                <a:latin typeface="Segoe UI" panose="020B0502040204020203" pitchFamily="34" charset="0"/>
              </a:rPr>
              <a:t>When are these going to be available to educators?</a:t>
            </a:r>
          </a:p>
          <a:p>
            <a:r>
              <a:rPr lang="en-US">
                <a:effectLst/>
                <a:latin typeface="Segoe UI" panose="020B0502040204020203" pitchFamily="34" charset="0"/>
              </a:rPr>
              <a:t>May of 2025</a:t>
            </a:r>
          </a:p>
          <a:p>
            <a:endParaRPr lang="en-US">
              <a:effectLst/>
              <a:latin typeface="Segoe UI" panose="020B0502040204020203" pitchFamily="34" charset="0"/>
            </a:endParaRPr>
          </a:p>
          <a:p>
            <a:r>
              <a:rPr lang="en-US">
                <a:effectLst/>
                <a:latin typeface="Segoe UI" panose="020B0502040204020203" pitchFamily="34" charset="0"/>
              </a:rPr>
              <a:t>Will these be part of in-person PL trainings?</a:t>
            </a:r>
          </a:p>
          <a:p>
            <a:r>
              <a:rPr lang="en-US">
                <a:effectLst/>
                <a:latin typeface="Segoe UI" panose="020B0502040204020203" pitchFamily="34" charset="0"/>
              </a:rPr>
              <a:t>There are plans to build professional learning opportunities for 2026</a:t>
            </a:r>
          </a:p>
          <a:p>
            <a:endParaRPr lang="en-US">
              <a:effectLst/>
              <a:latin typeface="Segoe UI" panose="020B0502040204020203" pitchFamily="34" charset="0"/>
            </a:endParaRPr>
          </a:p>
          <a:p>
            <a:r>
              <a:rPr lang="en-US">
                <a:effectLst/>
                <a:latin typeface="Segoe UI" panose="020B0502040204020203" pitchFamily="34" charset="0"/>
              </a:rPr>
              <a:t>Is there going to be webinars or professional development with this from WIDA ?</a:t>
            </a:r>
          </a:p>
          <a:p>
            <a:r>
              <a:rPr lang="en-US">
                <a:effectLst/>
                <a:latin typeface="Segoe UI" panose="020B0502040204020203" pitchFamily="34" charset="0"/>
              </a:rPr>
              <a:t>All professional learning will be developed in 2026</a:t>
            </a:r>
            <a:endParaRPr lang="en-US"/>
          </a:p>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38</a:t>
            </a:fld>
            <a:endParaRPr lang="en-US"/>
          </a:p>
        </p:txBody>
      </p:sp>
    </p:spTree>
    <p:extLst>
      <p:ext uri="{BB962C8B-B14F-4D97-AF65-F5344CB8AC3E}">
        <p14:creationId xmlns:p14="http://schemas.microsoft.com/office/powerpoint/2010/main" val="26418655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40</a:t>
            </a:fld>
            <a:endParaRPr lang="en-US"/>
          </a:p>
        </p:txBody>
      </p:sp>
    </p:spTree>
    <p:extLst>
      <p:ext uri="{BB962C8B-B14F-4D97-AF65-F5344CB8AC3E}">
        <p14:creationId xmlns:p14="http://schemas.microsoft.com/office/powerpoint/2010/main" val="28515317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41</a:t>
            </a:fld>
            <a:endParaRPr lang="en-US"/>
          </a:p>
        </p:txBody>
      </p:sp>
    </p:spTree>
    <p:extLst>
      <p:ext uri="{BB962C8B-B14F-4D97-AF65-F5344CB8AC3E}">
        <p14:creationId xmlns:p14="http://schemas.microsoft.com/office/powerpoint/2010/main" val="33853011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1977C-DDD8-2500-8478-603C145A3D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8DB2C-41CB-D3CB-1C3F-21A8BFC368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87F24E-8E10-5922-45C9-F6FE95E1A2E1}"/>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8BA7C592-7FF3-80BB-DF4C-953C7A7F883A}"/>
              </a:ext>
            </a:extLst>
          </p:cNvPr>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a:extLst>
              <a:ext uri="{FF2B5EF4-FFF2-40B4-BE49-F238E27FC236}">
                <a16:creationId xmlns:a16="http://schemas.microsoft.com/office/drawing/2014/main" id="{B8B35505-D8F8-D863-2FBC-0E106A98C119}"/>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B97B959E-90BA-443B-BEF8-8DF5A21A83A4}"/>
              </a:ext>
            </a:extLst>
          </p:cNvPr>
          <p:cNvSpPr>
            <a:spLocks noGrp="1"/>
          </p:cNvSpPr>
          <p:nvPr>
            <p:ph type="sldNum" sz="quarter" idx="5"/>
          </p:nvPr>
        </p:nvSpPr>
        <p:spPr/>
        <p:txBody>
          <a:bodyPr/>
          <a:lstStyle/>
          <a:p>
            <a:fld id="{8F1E103E-CDE0-48A0-BF49-2AE208C8DBE1}" type="slidenum">
              <a:rPr lang="en-US" smtClean="0"/>
              <a:t>42</a:t>
            </a:fld>
            <a:endParaRPr lang="en-US"/>
          </a:p>
        </p:txBody>
      </p:sp>
    </p:spTree>
    <p:extLst>
      <p:ext uri="{BB962C8B-B14F-4D97-AF65-F5344CB8AC3E}">
        <p14:creationId xmlns:p14="http://schemas.microsoft.com/office/powerpoint/2010/main" val="55880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5</a:t>
            </a:fld>
            <a:endParaRPr lang="en-US"/>
          </a:p>
        </p:txBody>
      </p:sp>
    </p:spTree>
    <p:extLst>
      <p:ext uri="{BB962C8B-B14F-4D97-AF65-F5344CB8AC3E}">
        <p14:creationId xmlns:p14="http://schemas.microsoft.com/office/powerpoint/2010/main" val="25084629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2FD95-CC05-68BA-57F1-F501DE52CA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4627EC-4FE6-945D-B720-2A3F228F7B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28C01D-B1CE-6814-B73D-69287C3653FE}"/>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41E67DC2-39FA-03A5-82FF-121F3D763274}"/>
              </a:ext>
            </a:extLst>
          </p:cNvPr>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a:extLst>
              <a:ext uri="{FF2B5EF4-FFF2-40B4-BE49-F238E27FC236}">
                <a16:creationId xmlns:a16="http://schemas.microsoft.com/office/drawing/2014/main" id="{4D3D1F61-95AF-A5C1-D74F-A85E4E4C954A}"/>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72D7CADC-D85A-D47E-077C-3B6EFCC3ED65}"/>
              </a:ext>
            </a:extLst>
          </p:cNvPr>
          <p:cNvSpPr>
            <a:spLocks noGrp="1"/>
          </p:cNvSpPr>
          <p:nvPr>
            <p:ph type="sldNum" sz="quarter" idx="5"/>
          </p:nvPr>
        </p:nvSpPr>
        <p:spPr/>
        <p:txBody>
          <a:bodyPr/>
          <a:lstStyle/>
          <a:p>
            <a:fld id="{8F1E103E-CDE0-48A0-BF49-2AE208C8DBE1}" type="slidenum">
              <a:rPr lang="en-US" smtClean="0"/>
              <a:t>43</a:t>
            </a:fld>
            <a:endParaRPr lang="en-US"/>
          </a:p>
        </p:txBody>
      </p:sp>
    </p:spTree>
    <p:extLst>
      <p:ext uri="{BB962C8B-B14F-4D97-AF65-F5344CB8AC3E}">
        <p14:creationId xmlns:p14="http://schemas.microsoft.com/office/powerpoint/2010/main" val="12120113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45</a:t>
            </a:fld>
            <a:endParaRPr lang="en-US"/>
          </a:p>
        </p:txBody>
      </p:sp>
    </p:spTree>
    <p:extLst>
      <p:ext uri="{BB962C8B-B14F-4D97-AF65-F5344CB8AC3E}">
        <p14:creationId xmlns:p14="http://schemas.microsoft.com/office/powerpoint/2010/main" val="21061149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46</a:t>
            </a:fld>
            <a:endParaRPr lang="en-US"/>
          </a:p>
        </p:txBody>
      </p:sp>
    </p:spTree>
    <p:extLst>
      <p:ext uri="{BB962C8B-B14F-4D97-AF65-F5344CB8AC3E}">
        <p14:creationId xmlns:p14="http://schemas.microsoft.com/office/powerpoint/2010/main" val="3735541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47</a:t>
            </a:fld>
            <a:endParaRPr lang="en-US"/>
          </a:p>
        </p:txBody>
      </p:sp>
    </p:spTree>
    <p:extLst>
      <p:ext uri="{BB962C8B-B14F-4D97-AF65-F5344CB8AC3E}">
        <p14:creationId xmlns:p14="http://schemas.microsoft.com/office/powerpoint/2010/main" val="30291318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effectLst/>
                <a:latin typeface="-apple-system"/>
                <a:hlinkClick r:id="rId3"/>
              </a:rPr>
              <a:t>FocusBulletin-Rating-Multilingual-Learners-Written-Language-Consistently.pdf</a:t>
            </a:r>
            <a:endParaRPr lang="en-US">
              <a:effectLst/>
              <a:latin typeface="-apple-system"/>
            </a:endParaRPr>
          </a:p>
          <a:p>
            <a:pPr>
              <a:buNone/>
            </a:pPr>
            <a:r>
              <a:rPr lang="en-US">
                <a:effectLst/>
                <a:latin typeface="-apple-system"/>
              </a:rPr>
              <a:t> This 2023 Focus Bulletin was featured in today’s email newsletter. It expands on concepts we start to discuss in our Language Chart Tips. Love the word “consistently” in the title.</a:t>
            </a:r>
            <a:br>
              <a:rPr lang="en-US">
                <a:effectLst/>
                <a:latin typeface="-apple-system"/>
              </a:rPr>
            </a:br>
            <a:br>
              <a:rPr lang="en-US">
                <a:effectLst/>
                <a:latin typeface="-apple-system"/>
              </a:rPr>
            </a:br>
            <a:r>
              <a:rPr lang="en-US">
                <a:effectLst/>
                <a:latin typeface="-apple-system"/>
              </a:rPr>
              <a:t> </a:t>
            </a:r>
            <a:endParaRPr lang="en-US"/>
          </a:p>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49</a:t>
            </a:fld>
            <a:endParaRPr lang="en-US"/>
          </a:p>
        </p:txBody>
      </p:sp>
    </p:spTree>
    <p:extLst>
      <p:ext uri="{BB962C8B-B14F-4D97-AF65-F5344CB8AC3E}">
        <p14:creationId xmlns:p14="http://schemas.microsoft.com/office/powerpoint/2010/main" val="10560848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OPTIONAL ACTIVITY Have small groups brainstorm topics for discussion</a:t>
            </a:r>
            <a:endParaRPr lang="en-US"/>
          </a:p>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50</a:t>
            </a:fld>
            <a:endParaRPr lang="en-US"/>
          </a:p>
        </p:txBody>
      </p:sp>
    </p:spTree>
    <p:extLst>
      <p:ext uri="{BB962C8B-B14F-4D97-AF65-F5344CB8AC3E}">
        <p14:creationId xmlns:p14="http://schemas.microsoft.com/office/powerpoint/2010/main" val="707764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How would you use the WIDA Language Charts for curriculum design?</a:t>
            </a:r>
          </a:p>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51</a:t>
            </a:fld>
            <a:endParaRPr lang="en-US"/>
          </a:p>
        </p:txBody>
      </p:sp>
    </p:spTree>
    <p:extLst>
      <p:ext uri="{BB962C8B-B14F-4D97-AF65-F5344CB8AC3E}">
        <p14:creationId xmlns:p14="http://schemas.microsoft.com/office/powerpoint/2010/main" val="22355271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are going to get deeper into our reflections during our group discussion together, however, we would love for you to drop an emoji into the chat that captures your initial reactions to your review of the interpretive and expressive charts</a:t>
            </a:r>
          </a:p>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52</a:t>
            </a:fld>
            <a:endParaRPr lang="en-US"/>
          </a:p>
        </p:txBody>
      </p:sp>
    </p:spTree>
    <p:extLst>
      <p:ext uri="{BB962C8B-B14F-4D97-AF65-F5344CB8AC3E}">
        <p14:creationId xmlns:p14="http://schemas.microsoft.com/office/powerpoint/2010/main" val="16492929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53</a:t>
            </a:fld>
            <a:endParaRPr lang="en-US"/>
          </a:p>
        </p:txBody>
      </p:sp>
    </p:spTree>
    <p:extLst>
      <p:ext uri="{BB962C8B-B14F-4D97-AF65-F5344CB8AC3E}">
        <p14:creationId xmlns:p14="http://schemas.microsoft.com/office/powerpoint/2010/main" val="37398657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88FD6-0DAF-0BD9-22CB-CD66364FBD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3938B2-DF5F-30E2-EBCA-0CF7CBD946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B62F74-D2EE-FC3E-F7A3-56F7C747AFB3}"/>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8217EA2E-9BFE-410B-0D15-F1B2F3B2C89B}"/>
              </a:ext>
            </a:extLst>
          </p:cNvPr>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a:extLst>
              <a:ext uri="{FF2B5EF4-FFF2-40B4-BE49-F238E27FC236}">
                <a16:creationId xmlns:a16="http://schemas.microsoft.com/office/drawing/2014/main" id="{62A4D859-3E8E-C820-5A2F-E729589B8AEA}"/>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1A642D56-D75C-E314-2AAF-A4D3D2F84BB7}"/>
              </a:ext>
            </a:extLst>
          </p:cNvPr>
          <p:cNvSpPr>
            <a:spLocks noGrp="1"/>
          </p:cNvSpPr>
          <p:nvPr>
            <p:ph type="sldNum" sz="quarter" idx="5"/>
          </p:nvPr>
        </p:nvSpPr>
        <p:spPr/>
        <p:txBody>
          <a:bodyPr/>
          <a:lstStyle/>
          <a:p>
            <a:fld id="{8F1E103E-CDE0-48A0-BF49-2AE208C8DBE1}" type="slidenum">
              <a:rPr lang="en-US" smtClean="0"/>
              <a:t>54</a:t>
            </a:fld>
            <a:endParaRPr lang="en-US"/>
          </a:p>
        </p:txBody>
      </p:sp>
    </p:spTree>
    <p:extLst>
      <p:ext uri="{BB962C8B-B14F-4D97-AF65-F5344CB8AC3E}">
        <p14:creationId xmlns:p14="http://schemas.microsoft.com/office/powerpoint/2010/main" val="2152476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In the coming year, WIDA updates are part of systematic project to align the proficiency levels used with WIDA ACCESS, with the grade-level cluster Proficiency Level Descriptors (PLDs) released in the WIDA English Language Development (ELD) Standards Framework, 2020 Edition, and now, the 2025 Language Charts.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Next slide</a:t>
            </a:r>
          </a:p>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6</a:t>
            </a:fld>
            <a:endParaRPr lang="en-US"/>
          </a:p>
        </p:txBody>
      </p:sp>
    </p:spTree>
    <p:extLst>
      <p:ext uri="{BB962C8B-B14F-4D97-AF65-F5344CB8AC3E}">
        <p14:creationId xmlns:p14="http://schemas.microsoft.com/office/powerpoint/2010/main" val="23609433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A8664-0B95-2D91-8FCA-535D341F81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190A4B-8D50-1BE5-3D85-EDD314E31F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A4BC3-1CAC-8FE1-4C41-34EC1BA9A883}"/>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CD0C7D17-0BEB-E30E-E2B6-158D78FFED32}"/>
              </a:ext>
            </a:extLst>
          </p:cNvPr>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a:extLst>
              <a:ext uri="{FF2B5EF4-FFF2-40B4-BE49-F238E27FC236}">
                <a16:creationId xmlns:a16="http://schemas.microsoft.com/office/drawing/2014/main" id="{5E235AD1-6180-A5E0-BEF3-282F986D3876}"/>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DCC73A94-1B13-E899-2DB8-6C77F12443D0}"/>
              </a:ext>
            </a:extLst>
          </p:cNvPr>
          <p:cNvSpPr>
            <a:spLocks noGrp="1"/>
          </p:cNvSpPr>
          <p:nvPr>
            <p:ph type="sldNum" sz="quarter" idx="5"/>
          </p:nvPr>
        </p:nvSpPr>
        <p:spPr/>
        <p:txBody>
          <a:bodyPr/>
          <a:lstStyle/>
          <a:p>
            <a:fld id="{8F1E103E-CDE0-48A0-BF49-2AE208C8DBE1}" type="slidenum">
              <a:rPr lang="en-US" smtClean="0"/>
              <a:t>55</a:t>
            </a:fld>
            <a:endParaRPr lang="en-US"/>
          </a:p>
        </p:txBody>
      </p:sp>
    </p:spTree>
    <p:extLst>
      <p:ext uri="{BB962C8B-B14F-4D97-AF65-F5344CB8AC3E}">
        <p14:creationId xmlns:p14="http://schemas.microsoft.com/office/powerpoint/2010/main" val="3902745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070C0"/>
                </a:solidFill>
                <a:effectLst/>
                <a:ea typeface="Calibri"/>
                <a:cs typeface="Calibri"/>
              </a:rPr>
              <a:t>. </a:t>
            </a:r>
            <a:r>
              <a:rPr lang="en-US"/>
              <a:t>WIDA brought together multiple K-12 educator focus groups during the development of the Language Charts. These educators told WIDA they needed an action-oriented tool that would help them </a:t>
            </a:r>
            <a:r>
              <a:rPr lang="en-US" i="1"/>
              <a:t>do</a:t>
            </a:r>
            <a:r>
              <a:rPr lang="en-US"/>
              <a:t> something with their WIDA ACCESS score interpretations.  As shown in this flow chart, the educators wanted a classroom-based assessment tool that would help them:</a:t>
            </a:r>
          </a:p>
          <a:p>
            <a:pPr marL="171450" indent="-171450">
              <a:buFont typeface="Arial" panose="020B0604020202020204" pitchFamily="34" charset="0"/>
              <a:buChar char="•"/>
            </a:pPr>
            <a:r>
              <a:rPr lang="en-US"/>
              <a:t>To interpret students’ WIDA ACCESS scores</a:t>
            </a:r>
          </a:p>
          <a:p>
            <a:pPr marL="171450" indent="-171450">
              <a:buFont typeface="Arial" panose="020B0604020202020204" pitchFamily="34" charset="0"/>
              <a:buChar char="•"/>
            </a:pPr>
            <a:r>
              <a:rPr lang="en-US"/>
              <a:t>To gather classroom assessment data</a:t>
            </a:r>
          </a:p>
          <a:p>
            <a:pPr marL="171450" indent="-171450">
              <a:buFont typeface="Arial" panose="020B0604020202020204" pitchFamily="34" charset="0"/>
              <a:buChar char="•"/>
            </a:pPr>
            <a:r>
              <a:rPr lang="en-US"/>
              <a:t>To plan next steps for instruction and monitor student </a:t>
            </a:r>
            <a:r>
              <a:rPr lang="en-US" sz="1200" kern="100">
                <a:effectLst/>
                <a:latin typeface="Calibri" panose="020F0502020204030204" pitchFamily="34" charset="0"/>
                <a:ea typeface="Calibri" panose="020F0502020204030204" pitchFamily="34" charset="0"/>
                <a:cs typeface="Times New Roman" panose="02020603050405020304" pitchFamily="18" charset="0"/>
              </a:rPr>
              <a:t>growth over time</a:t>
            </a:r>
            <a:r>
              <a:rPr lang="en-US"/>
              <a:t>.  </a:t>
            </a:r>
          </a:p>
          <a:p>
            <a:pPr marL="171450" indent="-171450">
              <a:buFont typeface="Arial" panose="020B0604020202020204" pitchFamily="34" charset="0"/>
              <a:buChar char="•"/>
            </a:pPr>
            <a:r>
              <a:rPr lang="en-US"/>
              <a:t>To communicate and collaborate with colleagues  </a:t>
            </a:r>
          </a:p>
          <a:p>
            <a:pPr marL="50800" indent="0">
              <a:buNone/>
            </a:pPr>
            <a:endParaRPr lang="en-US" sz="1800">
              <a:latin typeface="Verdana" panose="020B0604030504040204" pitchFamily="34" charset="0"/>
              <a:ea typeface="Verdana" panose="020B0604030504040204" pitchFamily="34" charset="0"/>
              <a:cs typeface="Times New Roman" panose="02020603050405020304" pitchFamily="18" charset="0"/>
            </a:endParaRPr>
          </a:p>
          <a:p>
            <a:pPr marL="50800" indent="0">
              <a:buNone/>
            </a:pPr>
            <a:r>
              <a:rPr lang="en-US" sz="1800">
                <a:latin typeface="Verdana" panose="020B0604030504040204" pitchFamily="34" charset="0"/>
                <a:ea typeface="Verdana" panose="020B0604030504040204" pitchFamily="34" charset="0"/>
                <a:cs typeface="Times New Roman" panose="02020603050405020304" pitchFamily="18" charset="0"/>
              </a:rPr>
              <a:t>Next slide</a:t>
            </a:r>
          </a:p>
          <a:p>
            <a:pPr marL="50800" indent="0">
              <a:buNone/>
            </a:pPr>
            <a:r>
              <a:rPr lang="en-US" sz="1800">
                <a:latin typeface="Verdana" panose="020B0604030504040204" pitchFamily="34" charset="0"/>
                <a:ea typeface="Verdana" panose="020B0604030504040204" pitchFamily="34" charset="0"/>
                <a:cs typeface="Times New Roman" panose="02020603050405020304" pitchFamily="18" charset="0"/>
              </a:rPr>
              <a:t> </a:t>
            </a:r>
            <a:endParaRPr lang="en-US"/>
          </a:p>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7</a:t>
            </a:fld>
            <a:endParaRPr lang="en-US"/>
          </a:p>
        </p:txBody>
      </p:sp>
    </p:spTree>
    <p:extLst>
      <p:ext uri="{BB962C8B-B14F-4D97-AF65-F5344CB8AC3E}">
        <p14:creationId xmlns:p14="http://schemas.microsoft.com/office/powerpoint/2010/main" val="3533004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1F1F1F"/>
                </a:solidFill>
                <a:effectLst/>
                <a:latin typeface="Google Sans"/>
              </a:rPr>
              <a:t>Short Activity:</a:t>
            </a:r>
          </a:p>
          <a:p>
            <a:r>
              <a:rPr lang="en-US" b="0" i="0">
                <a:solidFill>
                  <a:srgbClr val="1F1F1F"/>
                </a:solidFill>
                <a:effectLst/>
                <a:latin typeface="Google Sans"/>
              </a:rPr>
              <a:t>Data and insights about your students English language proficiency can be used by a variety of stakeholders, including educators, families, and policymakers. </a:t>
            </a:r>
            <a:r>
              <a:rPr lang="en-US"/>
              <a:t>How does each group use student language proficiency data in your setting?  Would you add anyone else to this list?</a:t>
            </a:r>
          </a:p>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8</a:t>
            </a:fld>
            <a:endParaRPr lang="en-US"/>
          </a:p>
        </p:txBody>
      </p:sp>
    </p:spTree>
    <p:extLst>
      <p:ext uri="{BB962C8B-B14F-4D97-AF65-F5344CB8AC3E}">
        <p14:creationId xmlns:p14="http://schemas.microsoft.com/office/powerpoint/2010/main" val="2254248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understand the need for the WIDA Language Charts, let’s first look back the design of the Speaking and Writing Rubrics, which operate on a single continuum spanning grades 1 through 12 and address the Speaking and Writing domains in isolation.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Because the DRC raters who score WIDA ACCESS writing items, use a Scoring </a:t>
            </a:r>
            <a:r>
              <a:rPr lang="en-US" sz="1200" i="1" u="sng"/>
              <a:t>Rubrics</a:t>
            </a:r>
            <a:r>
              <a:rPr lang="en-US" sz="1200"/>
              <a:t>, the word “rubric” was removed from the name of the updated tool. Instead, the updated versions are referred to as the WIDA Language Charts, the name coined by educator focus groups during development.</a:t>
            </a:r>
          </a:p>
          <a:p>
            <a:endParaRPr lang="en-US"/>
          </a:p>
          <a:p>
            <a:endParaRPr lang="en-US"/>
          </a:p>
          <a:p>
            <a:r>
              <a:rPr lang="en-US"/>
              <a:t>Next slide</a:t>
            </a:r>
          </a:p>
          <a:p>
            <a:endParaRPr lang="en-US">
              <a:hlinkClick r:id="rId3"/>
            </a:endParaRPr>
          </a:p>
          <a:p>
            <a:endParaRPr lang="en-US">
              <a:hlinkClick r:id="rId3"/>
            </a:endParaRPr>
          </a:p>
          <a:p>
            <a:r>
              <a:rPr lang="en-US">
                <a:hlinkClick r:id="rId3"/>
              </a:rPr>
              <a:t>WIDA Speaking Rubric Grades 1–12 (wisc.edu)</a:t>
            </a:r>
            <a:endParaRPr lang="en-US">
              <a:ea typeface="Calibri"/>
              <a:cs typeface="Calibri"/>
            </a:endParaRPr>
          </a:p>
          <a:p>
            <a:r>
              <a:rPr lang="en-US">
                <a:hlinkClick r:id="rId4"/>
              </a:rPr>
              <a:t>WIDA Writing Rubric Grades 1–12 (wisc.edu)</a:t>
            </a:r>
            <a:endParaRPr lang="en-US">
              <a:ea typeface="Calibri"/>
              <a:cs typeface="Calibri"/>
            </a:endParaRPr>
          </a:p>
          <a:p>
            <a:endParaRPr lang="en-US"/>
          </a:p>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9</a:t>
            </a:fld>
            <a:endParaRPr lang="en-US"/>
          </a:p>
        </p:txBody>
      </p:sp>
    </p:spTree>
    <p:extLst>
      <p:ext uri="{BB962C8B-B14F-4D97-AF65-F5344CB8AC3E}">
        <p14:creationId xmlns:p14="http://schemas.microsoft.com/office/powerpoint/2010/main" val="2131679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a:latin typeface="Arial" panose="020B0604020202020204" pitchFamily="34" charset="0"/>
                <a:cs typeface="Arial" panose="020B0604020202020204" pitchFamily="34" charset="0"/>
              </a:rPr>
              <a:t>This slide introduces our latest ELD Standards Framework…. </a:t>
            </a:r>
          </a:p>
          <a:p>
            <a:pPr marL="0" lvl="0" indent="0" algn="l" rtl="0">
              <a:spcBef>
                <a:spcPts val="0"/>
              </a:spcBef>
              <a:spcAft>
                <a:spcPts val="0"/>
              </a:spcAft>
              <a:buClr>
                <a:schemeClr val="dk1"/>
              </a:buClr>
              <a:buSzPts val="1200"/>
              <a:buFont typeface="Arial"/>
              <a:buNone/>
            </a:pPr>
            <a:r>
              <a:rPr lang="en-US" sz="1200">
                <a:latin typeface="Arial" panose="020B0604020202020204" pitchFamily="34" charset="0"/>
                <a:cs typeface="Arial" panose="020B0604020202020204" pitchFamily="34" charset="0"/>
              </a:rPr>
              <a:t>1. The message of the WIDA standard statements is clear – teach language and content together.</a:t>
            </a:r>
          </a:p>
          <a:p>
            <a:pPr marL="0" lvl="0" indent="0" algn="l" rtl="0">
              <a:spcBef>
                <a:spcPts val="0"/>
              </a:spcBef>
              <a:spcAft>
                <a:spcPts val="0"/>
              </a:spcAft>
              <a:buClr>
                <a:schemeClr val="dk1"/>
              </a:buClr>
              <a:buSzPts val="1200"/>
              <a:buFont typeface="Arial"/>
              <a:buNone/>
            </a:pPr>
            <a:r>
              <a:rPr lang="en-US" sz="1200">
                <a:latin typeface="Arial" panose="020B0604020202020204" pitchFamily="34" charset="0"/>
                <a:cs typeface="Arial" panose="020B0604020202020204" pitchFamily="34" charset="0"/>
              </a:rPr>
              <a:t>2. Key Language Uses point to four broad genre families and serve as an organizing principle for the 2020 Edition</a:t>
            </a:r>
          </a:p>
          <a:p>
            <a:pPr marL="0" lvl="0" indent="0" algn="l" rtl="0">
              <a:spcBef>
                <a:spcPts val="0"/>
              </a:spcBef>
              <a:spcAft>
                <a:spcPts val="0"/>
              </a:spcAft>
              <a:buClr>
                <a:schemeClr val="dk1"/>
              </a:buClr>
              <a:buSzPts val="1200"/>
              <a:buFont typeface="Arial"/>
              <a:buNone/>
            </a:pPr>
            <a:r>
              <a:rPr lang="en-US" sz="1200">
                <a:latin typeface="Arial" panose="020B0604020202020204" pitchFamily="34" charset="0"/>
                <a:cs typeface="Arial" panose="020B0604020202020204" pitchFamily="34" charset="0"/>
              </a:rPr>
              <a:t>3. The Key Language Uses (these four choices about the communicative purpose for the activity) are the realized in Grade-level Cluster Language Expectations. They offer unit level goals for learning across the standards statements and Key Language Uses; in essence,   </a:t>
            </a:r>
            <a:r>
              <a:rPr lang="en-US" sz="1200" i="0">
                <a:solidFill>
                  <a:schemeClr val="dk1"/>
                </a:solidFill>
                <a:latin typeface="Arial" panose="020B0604020202020204" pitchFamily="34" charset="0"/>
                <a:ea typeface="Calibri"/>
                <a:cs typeface="Arial" panose="020B0604020202020204" pitchFamily="34" charset="0"/>
                <a:sym typeface="Calibri"/>
              </a:rPr>
              <a:t>Language Expectations identify what students need to do with language to meet the academic content expectations.</a:t>
            </a:r>
            <a:endParaRPr lang="en-US" sz="120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Arial"/>
              <a:buNone/>
            </a:pPr>
            <a:r>
              <a:rPr lang="en-US" sz="1200">
                <a:latin typeface="Arial" panose="020B0604020202020204" pitchFamily="34" charset="0"/>
                <a:cs typeface="Arial" panose="020B0604020202020204" pitchFamily="34" charset="0"/>
              </a:rPr>
              <a:t>4. Lastly, Grade-level Cluster Proficiency Level Descriptors </a:t>
            </a:r>
            <a:r>
              <a:rPr lang="en-US" sz="1200">
                <a:solidFill>
                  <a:schemeClr val="dk1"/>
                </a:solidFill>
                <a:latin typeface="Arial" panose="020B0604020202020204" pitchFamily="34" charset="0"/>
                <a:ea typeface="Calibri"/>
                <a:cs typeface="Arial" panose="020B0604020202020204" pitchFamily="34" charset="0"/>
                <a:sym typeface="Calibri"/>
              </a:rPr>
              <a:t>provide a description of the interpretive and expressive language multilingual learners can process and produce as they approach the end of each language proficiency level.</a:t>
            </a:r>
            <a:r>
              <a:rPr lang="en-US" sz="1200">
                <a:latin typeface="Arial" panose="020B0604020202020204" pitchFamily="34" charset="0"/>
                <a:cs typeface="Arial" panose="020B0604020202020204" pitchFamily="34" charset="0"/>
              </a:rPr>
              <a:t> </a:t>
            </a:r>
            <a:r>
              <a:rPr lang="en-US" sz="1200">
                <a:solidFill>
                  <a:schemeClr val="dk1"/>
                </a:solidFill>
                <a:latin typeface="Arial" panose="020B0604020202020204" pitchFamily="34" charset="0"/>
                <a:ea typeface="Calibri"/>
                <a:cs typeface="Arial" panose="020B0604020202020204" pitchFamily="34" charset="0"/>
                <a:sym typeface="Calibri"/>
              </a:rPr>
              <a:t> </a:t>
            </a:r>
          </a:p>
          <a:p>
            <a:pPr marL="0" marR="0" lvl="0" indent="0" algn="l" rtl="0">
              <a:lnSpc>
                <a:spcPct val="100000"/>
              </a:lnSpc>
              <a:spcBef>
                <a:spcPts val="0"/>
              </a:spcBef>
              <a:spcAft>
                <a:spcPts val="0"/>
              </a:spcAft>
              <a:buClr>
                <a:schemeClr val="dk1"/>
              </a:buClr>
              <a:buSzPts val="1200"/>
              <a:buFont typeface="Arial"/>
              <a:buNone/>
            </a:pPr>
            <a:endParaRPr lang="en-US" sz="1200">
              <a:solidFill>
                <a:schemeClr val="dk1"/>
              </a:solidFill>
              <a:latin typeface="Arial" panose="020B0604020202020204" pitchFamily="34" charset="0"/>
              <a:cs typeface="Arial" panose="020B0604020202020204" pitchFamily="34" charset="0"/>
              <a:sym typeface="Calibri"/>
            </a:endParaRPr>
          </a:p>
          <a:p>
            <a:pPr marL="0" marR="0" lvl="0" indent="0" algn="l" rtl="0">
              <a:lnSpc>
                <a:spcPct val="100000"/>
              </a:lnSpc>
              <a:spcBef>
                <a:spcPts val="0"/>
              </a:spcBef>
              <a:spcAft>
                <a:spcPts val="0"/>
              </a:spcAft>
              <a:buClr>
                <a:schemeClr val="dk1"/>
              </a:buClr>
              <a:buSzPts val="1200"/>
              <a:buFont typeface="Arial"/>
              <a:buNone/>
            </a:pPr>
            <a:r>
              <a:rPr lang="en-US" sz="1200">
                <a:solidFill>
                  <a:schemeClr val="dk1"/>
                </a:solidFill>
                <a:latin typeface="Arial" panose="020B0604020202020204" pitchFamily="34" charset="0"/>
                <a:cs typeface="Arial" panose="020B0604020202020204" pitchFamily="34" charset="0"/>
                <a:sym typeface="Calibri"/>
              </a:rPr>
              <a:t>Note: We call it a </a:t>
            </a:r>
            <a:r>
              <a:rPr lang="en-US" sz="1200" i="1">
                <a:solidFill>
                  <a:schemeClr val="dk1"/>
                </a:solidFill>
                <a:latin typeface="Arial" panose="020B0604020202020204" pitchFamily="34" charset="0"/>
                <a:cs typeface="Arial" panose="020B0604020202020204" pitchFamily="34" charset="0"/>
                <a:sym typeface="Calibri"/>
              </a:rPr>
              <a:t>standards framework</a:t>
            </a:r>
            <a:r>
              <a:rPr lang="en-US" sz="1200" i="0">
                <a:solidFill>
                  <a:schemeClr val="dk1"/>
                </a:solidFill>
                <a:latin typeface="Arial" panose="020B0604020202020204" pitchFamily="34" charset="0"/>
                <a:cs typeface="Arial" panose="020B0604020202020204" pitchFamily="34" charset="0"/>
                <a:sym typeface="Calibri"/>
              </a:rPr>
              <a:t>, not just standards because it is designed to be adapted and adjusted to fit local contexts and with the diversity of state academic content standards.</a:t>
            </a:r>
            <a:endParaRPr lang="en-US" sz="120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US" sz="1200">
              <a:latin typeface="Arial" panose="020B0604020202020204" pitchFamily="34" charset="0"/>
              <a:cs typeface="Arial" panose="020B0604020202020204" pitchFamily="34" charset="0"/>
            </a:endParaRPr>
          </a:p>
          <a:p>
            <a:endParaRPr lang="en-US"/>
          </a:p>
        </p:txBody>
      </p:sp>
      <p:sp>
        <p:nvSpPr>
          <p:cNvPr id="4" name="Date Placeholder 3"/>
          <p:cNvSpPr>
            <a:spLocks noGrp="1"/>
          </p:cNvSpPr>
          <p:nvPr>
            <p:ph type="dt" idx="1"/>
          </p:nvPr>
        </p:nvSpPr>
        <p:spPr/>
        <p:txBody>
          <a:bodyPr/>
          <a:lstStyle/>
          <a:p>
            <a:fld id="{AF62C10B-A240-4B33-B985-EC41DE8FD3E1}" type="datetime1">
              <a:rPr lang="en-US" smtClean="0"/>
              <a:t>5/13/2025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F1E103E-CDE0-48A0-BF49-2AE208C8DBE1}" type="slidenum">
              <a:rPr lang="en-US" smtClean="0"/>
              <a:t>10</a:t>
            </a:fld>
            <a:endParaRPr lang="en-US"/>
          </a:p>
        </p:txBody>
      </p:sp>
    </p:spTree>
    <p:extLst>
      <p:ext uri="{BB962C8B-B14F-4D97-AF65-F5344CB8AC3E}">
        <p14:creationId xmlns:p14="http://schemas.microsoft.com/office/powerpoint/2010/main" val="4133275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8A9F57-F766-CCF8-ECFA-ACF1B078DFF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6" name="Text Placeholder 10">
            <a:extLst>
              <a:ext uri="{FF2B5EF4-FFF2-40B4-BE49-F238E27FC236}">
                <a16:creationId xmlns:a16="http://schemas.microsoft.com/office/drawing/2014/main" id="{11D012F6-EC4E-326C-BD2B-4FBAACA0065B}"/>
              </a:ext>
            </a:extLst>
          </p:cNvPr>
          <p:cNvSpPr>
            <a:spLocks noGrp="1"/>
          </p:cNvSpPr>
          <p:nvPr>
            <p:ph type="body" sz="quarter" idx="13"/>
          </p:nvPr>
        </p:nvSpPr>
        <p:spPr>
          <a:xfrm>
            <a:off x="1801019" y="2490537"/>
            <a:ext cx="8589962" cy="938463"/>
          </a:xfrm>
        </p:spPr>
        <p:txBody>
          <a:bodyPr anchor="ctr" anchorCtr="0">
            <a:noAutofit/>
          </a:bodyPr>
          <a:lstStyle>
            <a:lvl1pPr marL="0" indent="0" algn="ctr">
              <a:buNone/>
              <a:defRPr sz="4400">
                <a:latin typeface="+mj-lt"/>
              </a:defRPr>
            </a:lvl1pPr>
          </a:lstStyle>
          <a:p>
            <a:pPr lvl="0"/>
            <a:r>
              <a:rPr lang="en-US"/>
              <a:t>Click to edit Master text styles</a:t>
            </a:r>
          </a:p>
        </p:txBody>
      </p:sp>
      <p:sp>
        <p:nvSpPr>
          <p:cNvPr id="27" name="Text Placeholder 10">
            <a:extLst>
              <a:ext uri="{FF2B5EF4-FFF2-40B4-BE49-F238E27FC236}">
                <a16:creationId xmlns:a16="http://schemas.microsoft.com/office/drawing/2014/main" id="{8D36E98B-166B-B5F2-BBFB-146E8FE9C897}"/>
              </a:ext>
            </a:extLst>
          </p:cNvPr>
          <p:cNvSpPr>
            <a:spLocks noGrp="1"/>
          </p:cNvSpPr>
          <p:nvPr>
            <p:ph type="body" sz="quarter" idx="14"/>
          </p:nvPr>
        </p:nvSpPr>
        <p:spPr>
          <a:xfrm>
            <a:off x="1801019" y="3559680"/>
            <a:ext cx="8589962" cy="588879"/>
          </a:xfrm>
        </p:spPr>
        <p:txBody>
          <a:bodyPr anchor="ctr" anchorCtr="0">
            <a:normAutofit/>
          </a:bodyPr>
          <a:lstStyle>
            <a:lvl1pPr marL="0" indent="0" algn="ctr">
              <a:buNone/>
              <a:defRPr sz="2800">
                <a:latin typeface="+mj-lt"/>
              </a:defRPr>
            </a:lvl1pPr>
          </a:lstStyle>
          <a:p>
            <a:pPr lvl="0"/>
            <a:r>
              <a:rPr lang="en-US"/>
              <a:t>Click to edit Master text styles</a:t>
            </a:r>
          </a:p>
        </p:txBody>
      </p:sp>
      <p:sp>
        <p:nvSpPr>
          <p:cNvPr id="28" name="Text Placeholder 10">
            <a:extLst>
              <a:ext uri="{FF2B5EF4-FFF2-40B4-BE49-F238E27FC236}">
                <a16:creationId xmlns:a16="http://schemas.microsoft.com/office/drawing/2014/main" id="{350F5CF6-B0FE-EAA2-B1CD-D6278DB984C8}"/>
              </a:ext>
            </a:extLst>
          </p:cNvPr>
          <p:cNvSpPr>
            <a:spLocks noGrp="1"/>
          </p:cNvSpPr>
          <p:nvPr>
            <p:ph type="body" sz="quarter" idx="15"/>
          </p:nvPr>
        </p:nvSpPr>
        <p:spPr>
          <a:xfrm>
            <a:off x="1801019" y="4238456"/>
            <a:ext cx="8589962" cy="588879"/>
          </a:xfrm>
        </p:spPr>
        <p:txBody>
          <a:bodyPr anchor="ctr" anchorCtr="0">
            <a:normAutofit/>
          </a:bodyPr>
          <a:lstStyle>
            <a:lvl1pPr marL="0" indent="0" algn="ctr">
              <a:buNone/>
              <a:defRPr sz="2800">
                <a:latin typeface="+mj-lt"/>
              </a:defRPr>
            </a:lvl1pPr>
          </a:lstStyle>
          <a:p>
            <a:pPr lvl="0"/>
            <a:r>
              <a:rPr lang="en-US"/>
              <a:t>Click to edit Master text styles</a:t>
            </a:r>
          </a:p>
        </p:txBody>
      </p:sp>
      <p:pic>
        <p:nvPicPr>
          <p:cNvPr id="3" name="Picture 2" descr="The WIDA logo.">
            <a:extLst>
              <a:ext uri="{FF2B5EF4-FFF2-40B4-BE49-F238E27FC236}">
                <a16:creationId xmlns:a16="http://schemas.microsoft.com/office/drawing/2014/main" id="{80F0CC77-727D-715B-E38B-B53BDFF4C4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68496" y="457200"/>
            <a:ext cx="4263800" cy="1352176"/>
          </a:xfrm>
          <a:prstGeom prst="rect">
            <a:avLst/>
          </a:prstGeom>
        </p:spPr>
      </p:pic>
    </p:spTree>
    <p:extLst>
      <p:ext uri="{BB962C8B-B14F-4D97-AF65-F5344CB8AC3E}">
        <p14:creationId xmlns:p14="http://schemas.microsoft.com/office/powerpoint/2010/main" val="65583269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8" name="Picture 7">
            <a:extLst>
              <a:ext uri="{FF2B5EF4-FFF2-40B4-BE49-F238E27FC236}">
                <a16:creationId xmlns:a16="http://schemas.microsoft.com/office/drawing/2014/main" id="{E07E277E-019E-1D55-8797-B6A9960340A0}"/>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44997" y="5356139"/>
            <a:ext cx="1242203" cy="1264661"/>
          </a:xfrm>
          <a:prstGeom prst="rect">
            <a:avLst/>
          </a:prstGeom>
        </p:spPr>
      </p:pic>
    </p:spTree>
    <p:extLst>
      <p:ext uri="{BB962C8B-B14F-4D97-AF65-F5344CB8AC3E}">
        <p14:creationId xmlns:p14="http://schemas.microsoft.com/office/powerpoint/2010/main" val="3076660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a:xfrm>
            <a:off x="457200" y="457200"/>
            <a:ext cx="10058400" cy="9144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7" name="Picture 6">
            <a:extLst>
              <a:ext uri="{FF2B5EF4-FFF2-40B4-BE49-F238E27FC236}">
                <a16:creationId xmlns:a16="http://schemas.microsoft.com/office/drawing/2014/main" id="{5C2CDB15-992B-9593-562A-84FEA541364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44996" y="87359"/>
            <a:ext cx="1242203" cy="1264661"/>
          </a:xfrm>
          <a:prstGeom prst="rect">
            <a:avLst/>
          </a:prstGeom>
        </p:spPr>
      </p:pic>
    </p:spTree>
    <p:extLst>
      <p:ext uri="{BB962C8B-B14F-4D97-AF65-F5344CB8AC3E}">
        <p14:creationId xmlns:p14="http://schemas.microsoft.com/office/powerpoint/2010/main" val="2407308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8" name="Picture 7">
            <a:extLst>
              <a:ext uri="{FF2B5EF4-FFF2-40B4-BE49-F238E27FC236}">
                <a16:creationId xmlns:a16="http://schemas.microsoft.com/office/drawing/2014/main" id="{D3169486-B0C5-E020-D3A2-F6C4854072A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7849" y="5706400"/>
            <a:ext cx="2139351" cy="914400"/>
          </a:xfrm>
          <a:prstGeom prst="rect">
            <a:avLst/>
          </a:prstGeom>
        </p:spPr>
      </p:pic>
    </p:spTree>
    <p:extLst>
      <p:ext uri="{BB962C8B-B14F-4D97-AF65-F5344CB8AC3E}">
        <p14:creationId xmlns:p14="http://schemas.microsoft.com/office/powerpoint/2010/main" val="3735613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a:xfrm>
            <a:off x="457200" y="457200"/>
            <a:ext cx="9169879" cy="9144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7" name="Picture 6">
            <a:extLst>
              <a:ext uri="{FF2B5EF4-FFF2-40B4-BE49-F238E27FC236}">
                <a16:creationId xmlns:a16="http://schemas.microsoft.com/office/drawing/2014/main" id="{C5682936-015F-C57F-C61F-D5B786DEB46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7849" y="199664"/>
            <a:ext cx="2139351" cy="914400"/>
          </a:xfrm>
          <a:prstGeom prst="rect">
            <a:avLst/>
          </a:prstGeom>
        </p:spPr>
      </p:pic>
    </p:spTree>
    <p:extLst>
      <p:ext uri="{BB962C8B-B14F-4D97-AF65-F5344CB8AC3E}">
        <p14:creationId xmlns:p14="http://schemas.microsoft.com/office/powerpoint/2010/main" val="3681002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8" name="Picture 7">
            <a:extLst>
              <a:ext uri="{FF2B5EF4-FFF2-40B4-BE49-F238E27FC236}">
                <a16:creationId xmlns:a16="http://schemas.microsoft.com/office/drawing/2014/main" id="{522A1BF5-9629-2BD7-7F77-EC3D6740399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174" y="5455318"/>
            <a:ext cx="1397026" cy="1165482"/>
          </a:xfrm>
          <a:prstGeom prst="rect">
            <a:avLst/>
          </a:prstGeom>
        </p:spPr>
      </p:pic>
    </p:spTree>
    <p:extLst>
      <p:ext uri="{BB962C8B-B14F-4D97-AF65-F5344CB8AC3E}">
        <p14:creationId xmlns:p14="http://schemas.microsoft.com/office/powerpoint/2010/main" val="2107519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a:xfrm>
            <a:off x="457199" y="457198"/>
            <a:ext cx="9911751" cy="9144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8" name="Picture 7">
            <a:extLst>
              <a:ext uri="{FF2B5EF4-FFF2-40B4-BE49-F238E27FC236}">
                <a16:creationId xmlns:a16="http://schemas.microsoft.com/office/drawing/2014/main" id="{0ED73231-8942-7193-72AD-796437CE805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174" y="206116"/>
            <a:ext cx="1397026" cy="1165482"/>
          </a:xfrm>
          <a:prstGeom prst="rect">
            <a:avLst/>
          </a:prstGeom>
        </p:spPr>
      </p:pic>
    </p:spTree>
    <p:extLst>
      <p:ext uri="{BB962C8B-B14F-4D97-AF65-F5344CB8AC3E}">
        <p14:creationId xmlns:p14="http://schemas.microsoft.com/office/powerpoint/2010/main" val="1067043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7" name="Picture 6">
            <a:extLst>
              <a:ext uri="{FF2B5EF4-FFF2-40B4-BE49-F238E27FC236}">
                <a16:creationId xmlns:a16="http://schemas.microsoft.com/office/drawing/2014/main" id="{13CAB567-3A30-1281-0FD0-BA9AE0CEE35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6556" y="5458552"/>
            <a:ext cx="1100644" cy="1162248"/>
          </a:xfrm>
          <a:prstGeom prst="rect">
            <a:avLst/>
          </a:prstGeom>
        </p:spPr>
      </p:pic>
    </p:spTree>
    <p:extLst>
      <p:ext uri="{BB962C8B-B14F-4D97-AF65-F5344CB8AC3E}">
        <p14:creationId xmlns:p14="http://schemas.microsoft.com/office/powerpoint/2010/main" val="1463127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a:xfrm>
            <a:off x="457200" y="457200"/>
            <a:ext cx="10222302" cy="9144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8" name="Picture 7">
            <a:extLst>
              <a:ext uri="{FF2B5EF4-FFF2-40B4-BE49-F238E27FC236}">
                <a16:creationId xmlns:a16="http://schemas.microsoft.com/office/drawing/2014/main" id="{5C8CD60A-E8B0-AA37-836B-1D6E0BE9E8E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6556" y="209350"/>
            <a:ext cx="1100644" cy="1162248"/>
          </a:xfrm>
          <a:prstGeom prst="rect">
            <a:avLst/>
          </a:prstGeom>
        </p:spPr>
      </p:pic>
    </p:spTree>
    <p:extLst>
      <p:ext uri="{BB962C8B-B14F-4D97-AF65-F5344CB8AC3E}">
        <p14:creationId xmlns:p14="http://schemas.microsoft.com/office/powerpoint/2010/main" val="2439581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8" name="Picture 7">
            <a:extLst>
              <a:ext uri="{FF2B5EF4-FFF2-40B4-BE49-F238E27FC236}">
                <a16:creationId xmlns:a16="http://schemas.microsoft.com/office/drawing/2014/main" id="{AFB22A8C-7057-1581-BF53-5F2BC2BAAE1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400" y="5510443"/>
            <a:ext cx="1828800" cy="1110357"/>
          </a:xfrm>
          <a:prstGeom prst="rect">
            <a:avLst/>
          </a:prstGeom>
        </p:spPr>
      </p:pic>
    </p:spTree>
    <p:extLst>
      <p:ext uri="{BB962C8B-B14F-4D97-AF65-F5344CB8AC3E}">
        <p14:creationId xmlns:p14="http://schemas.microsoft.com/office/powerpoint/2010/main" val="3283485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a:xfrm>
            <a:off x="457200" y="457200"/>
            <a:ext cx="9169879" cy="9144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7" name="Picture 6">
            <a:extLst>
              <a:ext uri="{FF2B5EF4-FFF2-40B4-BE49-F238E27FC236}">
                <a16:creationId xmlns:a16="http://schemas.microsoft.com/office/drawing/2014/main" id="{5F77CE64-FD7D-4A3E-62D8-7322BBAD1AE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400" y="210312"/>
            <a:ext cx="1828800" cy="1110357"/>
          </a:xfrm>
          <a:prstGeom prst="rect">
            <a:avLst/>
          </a:prstGeom>
        </p:spPr>
      </p:pic>
    </p:spTree>
    <p:extLst>
      <p:ext uri="{BB962C8B-B14F-4D97-AF65-F5344CB8AC3E}">
        <p14:creationId xmlns:p14="http://schemas.microsoft.com/office/powerpoint/2010/main" val="3932541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CB35F1-C96B-CA4F-BBB2-1728C86F5C1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8" name="Text Placeholder 10">
            <a:extLst>
              <a:ext uri="{FF2B5EF4-FFF2-40B4-BE49-F238E27FC236}">
                <a16:creationId xmlns:a16="http://schemas.microsoft.com/office/drawing/2014/main" id="{D29C6212-4A30-D99A-660D-1665F85155F1}"/>
              </a:ext>
            </a:extLst>
          </p:cNvPr>
          <p:cNvSpPr>
            <a:spLocks noGrp="1"/>
          </p:cNvSpPr>
          <p:nvPr>
            <p:ph type="body" sz="quarter" idx="13"/>
          </p:nvPr>
        </p:nvSpPr>
        <p:spPr>
          <a:xfrm>
            <a:off x="1801019" y="2490537"/>
            <a:ext cx="8589962" cy="938463"/>
          </a:xfrm>
        </p:spPr>
        <p:txBody>
          <a:bodyPr anchor="ctr" anchorCtr="0">
            <a:noAutofit/>
          </a:bodyPr>
          <a:lstStyle>
            <a:lvl1pPr marL="0" indent="0" algn="ctr">
              <a:buNone/>
              <a:defRPr sz="4400">
                <a:latin typeface="+mj-lt"/>
              </a:defRPr>
            </a:lvl1pPr>
          </a:lstStyle>
          <a:p>
            <a:pPr lvl="0"/>
            <a:r>
              <a:rPr lang="en-US"/>
              <a:t>Click to edit Master text styles</a:t>
            </a:r>
          </a:p>
        </p:txBody>
      </p:sp>
      <p:sp>
        <p:nvSpPr>
          <p:cNvPr id="19" name="Text Placeholder 10">
            <a:extLst>
              <a:ext uri="{FF2B5EF4-FFF2-40B4-BE49-F238E27FC236}">
                <a16:creationId xmlns:a16="http://schemas.microsoft.com/office/drawing/2014/main" id="{7B92AE93-B577-789E-E0F8-9AB209D955E6}"/>
              </a:ext>
            </a:extLst>
          </p:cNvPr>
          <p:cNvSpPr>
            <a:spLocks noGrp="1"/>
          </p:cNvSpPr>
          <p:nvPr>
            <p:ph type="body" sz="quarter" idx="14"/>
          </p:nvPr>
        </p:nvSpPr>
        <p:spPr>
          <a:xfrm>
            <a:off x="1801019" y="3559680"/>
            <a:ext cx="8589962" cy="588879"/>
          </a:xfrm>
        </p:spPr>
        <p:txBody>
          <a:bodyPr anchor="ctr" anchorCtr="0">
            <a:normAutofit/>
          </a:bodyPr>
          <a:lstStyle>
            <a:lvl1pPr marL="0" indent="0" algn="ctr">
              <a:buNone/>
              <a:defRPr sz="2800">
                <a:latin typeface="+mj-lt"/>
              </a:defRPr>
            </a:lvl1pPr>
          </a:lstStyle>
          <a:p>
            <a:pPr lvl="0"/>
            <a:r>
              <a:rPr lang="en-US"/>
              <a:t>Click to edit Master text styles</a:t>
            </a:r>
          </a:p>
        </p:txBody>
      </p:sp>
      <p:sp>
        <p:nvSpPr>
          <p:cNvPr id="22" name="Text Placeholder 10">
            <a:extLst>
              <a:ext uri="{FF2B5EF4-FFF2-40B4-BE49-F238E27FC236}">
                <a16:creationId xmlns:a16="http://schemas.microsoft.com/office/drawing/2014/main" id="{09F161D8-966C-0BE3-EB59-603F63FD8F7A}"/>
              </a:ext>
            </a:extLst>
          </p:cNvPr>
          <p:cNvSpPr>
            <a:spLocks noGrp="1"/>
          </p:cNvSpPr>
          <p:nvPr>
            <p:ph type="body" sz="quarter" idx="15"/>
          </p:nvPr>
        </p:nvSpPr>
        <p:spPr>
          <a:xfrm>
            <a:off x="1801019" y="4238456"/>
            <a:ext cx="8589962" cy="588879"/>
          </a:xfrm>
        </p:spPr>
        <p:txBody>
          <a:bodyPr anchor="ctr" anchorCtr="0">
            <a:normAutofit/>
          </a:bodyPr>
          <a:lstStyle>
            <a:lvl1pPr marL="0" indent="0" algn="ctr">
              <a:buNone/>
              <a:defRPr sz="2800">
                <a:latin typeface="+mj-lt"/>
              </a:defRPr>
            </a:lvl1pPr>
          </a:lstStyle>
          <a:p>
            <a:pPr lvl="0"/>
            <a:r>
              <a:rPr lang="en-US"/>
              <a:t>Click to edit Master text styles</a:t>
            </a:r>
          </a:p>
        </p:txBody>
      </p:sp>
      <p:pic>
        <p:nvPicPr>
          <p:cNvPr id="3" name="Picture 2" descr="The WIDA logo.">
            <a:extLst>
              <a:ext uri="{FF2B5EF4-FFF2-40B4-BE49-F238E27FC236}">
                <a16:creationId xmlns:a16="http://schemas.microsoft.com/office/drawing/2014/main" id="{43E3FF4C-3D50-1200-1143-F357C00483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68496" y="457200"/>
            <a:ext cx="4263800" cy="1352176"/>
          </a:xfrm>
          <a:prstGeom prst="rect">
            <a:avLst/>
          </a:prstGeom>
        </p:spPr>
      </p:pic>
    </p:spTree>
    <p:extLst>
      <p:ext uri="{BB962C8B-B14F-4D97-AF65-F5344CB8AC3E}">
        <p14:creationId xmlns:p14="http://schemas.microsoft.com/office/powerpoint/2010/main" val="225225722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8" name="Picture 7">
            <a:extLst>
              <a:ext uri="{FF2B5EF4-FFF2-40B4-BE49-F238E27FC236}">
                <a16:creationId xmlns:a16="http://schemas.microsoft.com/office/drawing/2014/main" id="{6C86DE40-CC18-35AE-9D79-762B7A7562E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02197" y="5432080"/>
            <a:ext cx="785003" cy="1188720"/>
          </a:xfrm>
          <a:prstGeom prst="rect">
            <a:avLst/>
          </a:prstGeom>
        </p:spPr>
      </p:pic>
    </p:spTree>
    <p:extLst>
      <p:ext uri="{BB962C8B-B14F-4D97-AF65-F5344CB8AC3E}">
        <p14:creationId xmlns:p14="http://schemas.microsoft.com/office/powerpoint/2010/main" val="2271283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a:xfrm>
            <a:off x="457200" y="457200"/>
            <a:ext cx="10489721" cy="9144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8" name="Picture 7">
            <a:extLst>
              <a:ext uri="{FF2B5EF4-FFF2-40B4-BE49-F238E27FC236}">
                <a16:creationId xmlns:a16="http://schemas.microsoft.com/office/drawing/2014/main" id="{B92DE7B6-88D2-CA07-41E2-59551140043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76316" y="210312"/>
            <a:ext cx="810883" cy="1184624"/>
          </a:xfrm>
          <a:prstGeom prst="rect">
            <a:avLst/>
          </a:prstGeom>
        </p:spPr>
      </p:pic>
    </p:spTree>
    <p:extLst>
      <p:ext uri="{BB962C8B-B14F-4D97-AF65-F5344CB8AC3E}">
        <p14:creationId xmlns:p14="http://schemas.microsoft.com/office/powerpoint/2010/main" val="1825993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CC4ECD-0BCF-90C1-1CCA-2369BCA8D63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D7853AE-B076-5296-F530-BD4340E68B75}"/>
              </a:ext>
            </a:extLst>
          </p:cNvPr>
          <p:cNvSpPr>
            <a:spLocks noGrp="1"/>
          </p:cNvSpPr>
          <p:nvPr>
            <p:ph type="title" hasCustomPrompt="1"/>
          </p:nvPr>
        </p:nvSpPr>
        <p:spPr>
          <a:xfrm>
            <a:off x="838200" y="457200"/>
            <a:ext cx="10515600" cy="2852737"/>
          </a:xfrm>
        </p:spPr>
        <p:txBody>
          <a:bodyPr anchor="ctr" anchorCtr="1">
            <a:normAutofit/>
          </a:bodyPr>
          <a:lstStyle>
            <a:lvl1pPr algn="ctr">
              <a:defRPr sz="4800"/>
            </a:lvl1pPr>
          </a:lstStyle>
          <a:p>
            <a:r>
              <a:rPr lang="en-US"/>
              <a:t>Section Title</a:t>
            </a:r>
          </a:p>
        </p:txBody>
      </p:sp>
    </p:spTree>
    <p:extLst>
      <p:ext uri="{BB962C8B-B14F-4D97-AF65-F5344CB8AC3E}">
        <p14:creationId xmlns:p14="http://schemas.microsoft.com/office/powerpoint/2010/main" val="1703141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91C8-6E06-70A3-4D5A-B18DDCE4DD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8C0B2B-4C7B-1155-B20E-06EAC2BB6D1C}"/>
              </a:ext>
            </a:extLst>
          </p:cNvPr>
          <p:cNvSpPr>
            <a:spLocks noGrp="1"/>
          </p:cNvSpPr>
          <p:nvPr>
            <p:ph sz="half" idx="1"/>
          </p:nvPr>
        </p:nvSpPr>
        <p:spPr>
          <a:xfrm>
            <a:off x="457200" y="1371600"/>
            <a:ext cx="5562600" cy="4351338"/>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D36FFC-CD5F-024C-48BB-4FF47B96B2C3}"/>
              </a:ext>
            </a:extLst>
          </p:cNvPr>
          <p:cNvSpPr>
            <a:spLocks noGrp="1"/>
          </p:cNvSpPr>
          <p:nvPr>
            <p:ph sz="half" idx="2"/>
          </p:nvPr>
        </p:nvSpPr>
        <p:spPr>
          <a:xfrm>
            <a:off x="6172200" y="1371600"/>
            <a:ext cx="5715000" cy="4351338"/>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009270A-6A60-2D77-5085-94687084434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2828743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reserve="1">
  <p:cSld name="1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8BD1AA-53EE-CE58-F5B7-3B423837188A}"/>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D22F5CBD-3466-BB83-5C44-12F261455E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129" y="6186888"/>
            <a:ext cx="1891367" cy="599808"/>
          </a:xfrm>
          <a:prstGeom prst="rect">
            <a:avLst/>
          </a:prstGeom>
        </p:spPr>
      </p:pic>
      <p:sp>
        <p:nvSpPr>
          <p:cNvPr id="2" name="Title 1">
            <a:extLst>
              <a:ext uri="{FF2B5EF4-FFF2-40B4-BE49-F238E27FC236}">
                <a16:creationId xmlns:a16="http://schemas.microsoft.com/office/drawing/2014/main" id="{363791C8-6E06-70A3-4D5A-B18DDCE4DDEC}"/>
              </a:ext>
            </a:extLst>
          </p:cNvPr>
          <p:cNvSpPr>
            <a:spLocks noGrp="1"/>
          </p:cNvSpPr>
          <p:nvPr>
            <p:ph type="title"/>
          </p:nvPr>
        </p:nvSpPr>
        <p:spPr>
          <a:xfrm>
            <a:off x="457199" y="457200"/>
            <a:ext cx="10902877" cy="9144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68C0B2B-4C7B-1155-B20E-06EAC2BB6D1C}"/>
              </a:ext>
            </a:extLst>
          </p:cNvPr>
          <p:cNvSpPr>
            <a:spLocks noGrp="1"/>
          </p:cNvSpPr>
          <p:nvPr>
            <p:ph sz="half" idx="1"/>
          </p:nvPr>
        </p:nvSpPr>
        <p:spPr>
          <a:xfrm>
            <a:off x="457200" y="1371600"/>
            <a:ext cx="5350042" cy="4351338"/>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D36FFC-CD5F-024C-48BB-4FF47B96B2C3}"/>
              </a:ext>
            </a:extLst>
          </p:cNvPr>
          <p:cNvSpPr>
            <a:spLocks noGrp="1"/>
          </p:cNvSpPr>
          <p:nvPr>
            <p:ph sz="half" idx="2"/>
          </p:nvPr>
        </p:nvSpPr>
        <p:spPr>
          <a:xfrm>
            <a:off x="6010034" y="1371600"/>
            <a:ext cx="5350042" cy="4351338"/>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009270A-6A60-2D77-5085-94687084434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25762537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567C723-322D-DBBC-B567-01931D0F487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D22F5CBD-3466-BB83-5C44-12F261455E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129" y="6186888"/>
            <a:ext cx="1891367" cy="599808"/>
          </a:xfrm>
          <a:prstGeom prst="rect">
            <a:avLst/>
          </a:prstGeom>
        </p:spPr>
      </p:pic>
      <p:sp>
        <p:nvSpPr>
          <p:cNvPr id="2" name="Title 1">
            <a:extLst>
              <a:ext uri="{FF2B5EF4-FFF2-40B4-BE49-F238E27FC236}">
                <a16:creationId xmlns:a16="http://schemas.microsoft.com/office/drawing/2014/main" id="{363791C8-6E06-70A3-4D5A-B18DDCE4DDEC}"/>
              </a:ext>
            </a:extLst>
          </p:cNvPr>
          <p:cNvSpPr>
            <a:spLocks noGrp="1"/>
          </p:cNvSpPr>
          <p:nvPr>
            <p:ph type="title"/>
          </p:nvPr>
        </p:nvSpPr>
        <p:spPr>
          <a:xfrm>
            <a:off x="457200" y="457200"/>
            <a:ext cx="10902876" cy="914400"/>
          </a:xfrm>
        </p:spPr>
        <p:txBody>
          <a:bodyPr/>
          <a:lstStyle/>
          <a:p>
            <a:r>
              <a:rPr lang="en-US"/>
              <a:t>Click to edit Master title style</a:t>
            </a:r>
          </a:p>
        </p:txBody>
      </p:sp>
      <p:sp>
        <p:nvSpPr>
          <p:cNvPr id="6" name="Footer Placeholder 5">
            <a:extLst>
              <a:ext uri="{FF2B5EF4-FFF2-40B4-BE49-F238E27FC236}">
                <a16:creationId xmlns:a16="http://schemas.microsoft.com/office/drawing/2014/main" id="{8009270A-6A60-2D77-5085-94687084434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11" name="Content Placeholder 2">
            <a:extLst>
              <a:ext uri="{FF2B5EF4-FFF2-40B4-BE49-F238E27FC236}">
                <a16:creationId xmlns:a16="http://schemas.microsoft.com/office/drawing/2014/main" id="{E472289B-AF96-E018-B18C-C3EAE7974E7A}"/>
              </a:ext>
            </a:extLst>
          </p:cNvPr>
          <p:cNvSpPr>
            <a:spLocks noGrp="1"/>
          </p:cNvSpPr>
          <p:nvPr>
            <p:ph sz="half" idx="1"/>
          </p:nvPr>
        </p:nvSpPr>
        <p:spPr>
          <a:xfrm>
            <a:off x="457200" y="1371600"/>
            <a:ext cx="5350042" cy="4351338"/>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DCA18D54-D4E3-0115-6C7D-961C1A554691}"/>
              </a:ext>
              <a:ext uri="{C183D7F6-B498-43B3-948B-1728B52AA6E4}">
                <adec:decorative xmlns:adec="http://schemas.microsoft.com/office/drawing/2017/decorative" val="0"/>
              </a:ext>
            </a:extLst>
          </p:cNvPr>
          <p:cNvSpPr>
            <a:spLocks noGrp="1"/>
          </p:cNvSpPr>
          <p:nvPr>
            <p:ph sz="half" idx="2"/>
          </p:nvPr>
        </p:nvSpPr>
        <p:spPr>
          <a:xfrm>
            <a:off x="6010034" y="1371600"/>
            <a:ext cx="5350042" cy="4351338"/>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9110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A73A4-185D-D844-B18F-B31A1661D078}"/>
              </a:ext>
            </a:extLst>
          </p:cNvPr>
          <p:cNvSpPr>
            <a:spLocks noGrp="1"/>
          </p:cNvSpPr>
          <p:nvPr>
            <p:ph type="title"/>
          </p:nvPr>
        </p:nvSpPr>
        <p:spPr>
          <a:xfrm>
            <a:off x="457200" y="457200"/>
            <a:ext cx="11430000"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BFF37F-82C6-280E-536B-9DDB857CA9C3}"/>
              </a:ext>
            </a:extLst>
          </p:cNvPr>
          <p:cNvSpPr>
            <a:spLocks noGrp="1"/>
          </p:cNvSpPr>
          <p:nvPr>
            <p:ph type="body" idx="1"/>
          </p:nvPr>
        </p:nvSpPr>
        <p:spPr>
          <a:xfrm>
            <a:off x="457200" y="1371600"/>
            <a:ext cx="555955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2B29CF-2073-477B-B39E-8D2036B2B94D}"/>
              </a:ext>
            </a:extLst>
          </p:cNvPr>
          <p:cNvSpPr>
            <a:spLocks noGrp="1"/>
          </p:cNvSpPr>
          <p:nvPr>
            <p:ph sz="half" idx="2"/>
          </p:nvPr>
        </p:nvSpPr>
        <p:spPr>
          <a:xfrm>
            <a:off x="457199" y="2236135"/>
            <a:ext cx="5559552" cy="3529584"/>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55A3D-09B2-A944-5460-184F8BC795E4}"/>
              </a:ext>
            </a:extLst>
          </p:cNvPr>
          <p:cNvSpPr>
            <a:spLocks noGrp="1"/>
          </p:cNvSpPr>
          <p:nvPr>
            <p:ph type="body" sz="quarter" idx="3"/>
          </p:nvPr>
        </p:nvSpPr>
        <p:spPr>
          <a:xfrm>
            <a:off x="6327648" y="1371600"/>
            <a:ext cx="555955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B8F1FC-84E6-08B1-1CF6-9C2FB3226C95}"/>
              </a:ext>
            </a:extLst>
          </p:cNvPr>
          <p:cNvSpPr>
            <a:spLocks noGrp="1"/>
          </p:cNvSpPr>
          <p:nvPr>
            <p:ph sz="quarter" idx="4"/>
          </p:nvPr>
        </p:nvSpPr>
        <p:spPr>
          <a:xfrm>
            <a:off x="6327648" y="2236135"/>
            <a:ext cx="5559551" cy="3529584"/>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5A4534CB-BC96-28CE-108A-533F9DD4398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1008213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1_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831277-29EC-D270-793F-631C1B48535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7FC297CE-07AB-1202-6E25-D6C0BE5DEAC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129" y="6186888"/>
            <a:ext cx="1891367" cy="599808"/>
          </a:xfrm>
          <a:prstGeom prst="rect">
            <a:avLst/>
          </a:prstGeom>
        </p:spPr>
      </p:pic>
      <p:sp>
        <p:nvSpPr>
          <p:cNvPr id="2" name="Title 1">
            <a:extLst>
              <a:ext uri="{FF2B5EF4-FFF2-40B4-BE49-F238E27FC236}">
                <a16:creationId xmlns:a16="http://schemas.microsoft.com/office/drawing/2014/main" id="{D08A73A4-185D-D844-B18F-B31A1661D078}"/>
              </a:ext>
            </a:extLst>
          </p:cNvPr>
          <p:cNvSpPr>
            <a:spLocks noGrp="1"/>
          </p:cNvSpPr>
          <p:nvPr>
            <p:ph type="title"/>
          </p:nvPr>
        </p:nvSpPr>
        <p:spPr>
          <a:xfrm>
            <a:off x="457200" y="457200"/>
            <a:ext cx="10913633"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BFF37F-82C6-280E-536B-9DDB857CA9C3}"/>
              </a:ext>
            </a:extLst>
          </p:cNvPr>
          <p:cNvSpPr>
            <a:spLocks noGrp="1"/>
          </p:cNvSpPr>
          <p:nvPr>
            <p:ph type="body" idx="1"/>
          </p:nvPr>
        </p:nvSpPr>
        <p:spPr>
          <a:xfrm>
            <a:off x="457200" y="1371600"/>
            <a:ext cx="535004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2B29CF-2073-477B-B39E-8D2036B2B94D}"/>
              </a:ext>
            </a:extLst>
          </p:cNvPr>
          <p:cNvSpPr>
            <a:spLocks noGrp="1"/>
          </p:cNvSpPr>
          <p:nvPr>
            <p:ph sz="half" idx="2"/>
          </p:nvPr>
        </p:nvSpPr>
        <p:spPr>
          <a:xfrm>
            <a:off x="457199" y="2236135"/>
            <a:ext cx="5350042" cy="3529584"/>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55A3D-09B2-A944-5460-184F8BC795E4}"/>
              </a:ext>
            </a:extLst>
          </p:cNvPr>
          <p:cNvSpPr>
            <a:spLocks noGrp="1"/>
          </p:cNvSpPr>
          <p:nvPr>
            <p:ph type="body" sz="quarter" idx="3"/>
          </p:nvPr>
        </p:nvSpPr>
        <p:spPr>
          <a:xfrm>
            <a:off x="6020792" y="1371600"/>
            <a:ext cx="535004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B8F1FC-84E6-08B1-1CF6-9C2FB3226C95}"/>
              </a:ext>
            </a:extLst>
          </p:cNvPr>
          <p:cNvSpPr>
            <a:spLocks noGrp="1"/>
          </p:cNvSpPr>
          <p:nvPr>
            <p:ph sz="quarter" idx="4"/>
          </p:nvPr>
        </p:nvSpPr>
        <p:spPr>
          <a:xfrm>
            <a:off x="6020792" y="2236135"/>
            <a:ext cx="5350042" cy="3529584"/>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5A4534CB-BC96-28CE-108A-533F9DD4398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2905770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2_Comparis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CE0003A-4DDF-E7BB-3EC4-26FEC9AF8A7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7FC297CE-07AB-1202-6E25-D6C0BE5DEAC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129" y="6186888"/>
            <a:ext cx="1891367" cy="599808"/>
          </a:xfrm>
          <a:prstGeom prst="rect">
            <a:avLst/>
          </a:prstGeom>
        </p:spPr>
      </p:pic>
      <p:sp>
        <p:nvSpPr>
          <p:cNvPr id="2" name="Title 1">
            <a:extLst>
              <a:ext uri="{FF2B5EF4-FFF2-40B4-BE49-F238E27FC236}">
                <a16:creationId xmlns:a16="http://schemas.microsoft.com/office/drawing/2014/main" id="{D08A73A4-185D-D844-B18F-B31A1661D078}"/>
              </a:ext>
            </a:extLst>
          </p:cNvPr>
          <p:cNvSpPr>
            <a:spLocks noGrp="1"/>
          </p:cNvSpPr>
          <p:nvPr>
            <p:ph type="title"/>
          </p:nvPr>
        </p:nvSpPr>
        <p:spPr>
          <a:xfrm>
            <a:off x="457200" y="457200"/>
            <a:ext cx="10913633"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BFF37F-82C6-280E-536B-9DDB857CA9C3}"/>
              </a:ext>
            </a:extLst>
          </p:cNvPr>
          <p:cNvSpPr>
            <a:spLocks noGrp="1"/>
          </p:cNvSpPr>
          <p:nvPr>
            <p:ph type="body" idx="1"/>
          </p:nvPr>
        </p:nvSpPr>
        <p:spPr>
          <a:xfrm>
            <a:off x="457200" y="1371600"/>
            <a:ext cx="535004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2B29CF-2073-477B-B39E-8D2036B2B94D}"/>
              </a:ext>
            </a:extLst>
          </p:cNvPr>
          <p:cNvSpPr>
            <a:spLocks noGrp="1"/>
          </p:cNvSpPr>
          <p:nvPr>
            <p:ph sz="half" idx="2"/>
          </p:nvPr>
        </p:nvSpPr>
        <p:spPr>
          <a:xfrm>
            <a:off x="457199" y="2236135"/>
            <a:ext cx="5350042" cy="3529584"/>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55A3D-09B2-A944-5460-184F8BC795E4}"/>
              </a:ext>
            </a:extLst>
          </p:cNvPr>
          <p:cNvSpPr>
            <a:spLocks noGrp="1"/>
          </p:cNvSpPr>
          <p:nvPr>
            <p:ph type="body" sz="quarter" idx="3"/>
          </p:nvPr>
        </p:nvSpPr>
        <p:spPr>
          <a:xfrm>
            <a:off x="6020792" y="1371600"/>
            <a:ext cx="535004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B8F1FC-84E6-08B1-1CF6-9C2FB3226C95}"/>
              </a:ext>
            </a:extLst>
          </p:cNvPr>
          <p:cNvSpPr>
            <a:spLocks noGrp="1"/>
          </p:cNvSpPr>
          <p:nvPr>
            <p:ph sz="quarter" idx="4"/>
          </p:nvPr>
        </p:nvSpPr>
        <p:spPr>
          <a:xfrm>
            <a:off x="6020792" y="2236135"/>
            <a:ext cx="5350042" cy="3529584"/>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5A4534CB-BC96-28CE-108A-533F9DD4398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4157001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73317-6410-4C1B-A9AF-FCD1EAD85183}"/>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E836B933-45C7-DD5B-8886-A7A24EFA1B8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1562397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2644306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C278BD8-BD3B-1DE9-A290-C6A68AEF745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2429334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A2214-413A-DCC1-F67D-74D62B8F83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526E6481-C82B-171A-1D46-38DCA0EDF4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75E3827-9326-0C4B-054B-9B99FA87A87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9" name="Picture Placeholder 8">
            <a:extLst>
              <a:ext uri="{FF2B5EF4-FFF2-40B4-BE49-F238E27FC236}">
                <a16:creationId xmlns:a16="http://schemas.microsoft.com/office/drawing/2014/main" id="{E2CB7779-5290-8E57-B677-803F1600B895}"/>
              </a:ext>
            </a:extLst>
          </p:cNvPr>
          <p:cNvSpPr>
            <a:spLocks noGrp="1"/>
          </p:cNvSpPr>
          <p:nvPr>
            <p:ph type="pic" sz="quarter" idx="13"/>
          </p:nvPr>
        </p:nvSpPr>
        <p:spPr>
          <a:xfrm>
            <a:off x="5340183" y="1007268"/>
            <a:ext cx="6149975" cy="4843463"/>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5319749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1_Content with Cap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69CFFB-CD48-9547-B195-7FCBB7D23E3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BB9B0CDC-651B-53C4-A86F-D749EFAD216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129" y="6186888"/>
            <a:ext cx="1891367" cy="599808"/>
          </a:xfrm>
          <a:prstGeom prst="rect">
            <a:avLst/>
          </a:prstGeom>
        </p:spPr>
      </p:pic>
      <p:sp>
        <p:nvSpPr>
          <p:cNvPr id="2" name="Title 1">
            <a:extLst>
              <a:ext uri="{FF2B5EF4-FFF2-40B4-BE49-F238E27FC236}">
                <a16:creationId xmlns:a16="http://schemas.microsoft.com/office/drawing/2014/main" id="{795A2214-413A-DCC1-F67D-74D62B8F83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526E6481-C82B-171A-1D46-38DCA0EDF4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75E3827-9326-0C4B-054B-9B99FA87A87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9" name="Picture Placeholder 8">
            <a:extLst>
              <a:ext uri="{FF2B5EF4-FFF2-40B4-BE49-F238E27FC236}">
                <a16:creationId xmlns:a16="http://schemas.microsoft.com/office/drawing/2014/main" id="{E2CB7779-5290-8E57-B677-803F1600B895}"/>
              </a:ext>
            </a:extLst>
          </p:cNvPr>
          <p:cNvSpPr>
            <a:spLocks noGrp="1"/>
          </p:cNvSpPr>
          <p:nvPr>
            <p:ph type="pic" sz="quarter" idx="13"/>
          </p:nvPr>
        </p:nvSpPr>
        <p:spPr>
          <a:xfrm>
            <a:off x="5340183" y="1007268"/>
            <a:ext cx="6012029" cy="4843463"/>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1135340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2_Content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D28F508-8A7D-84D3-9617-30E8B406AD9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BB9B0CDC-651B-53C4-A86F-D749EFAD216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129" y="6186888"/>
            <a:ext cx="1891367" cy="599808"/>
          </a:xfrm>
          <a:prstGeom prst="rect">
            <a:avLst/>
          </a:prstGeom>
        </p:spPr>
      </p:pic>
      <p:sp>
        <p:nvSpPr>
          <p:cNvPr id="2" name="Title 1">
            <a:extLst>
              <a:ext uri="{FF2B5EF4-FFF2-40B4-BE49-F238E27FC236}">
                <a16:creationId xmlns:a16="http://schemas.microsoft.com/office/drawing/2014/main" id="{795A2214-413A-DCC1-F67D-74D62B8F83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526E6481-C82B-171A-1D46-38DCA0EDF4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75E3827-9326-0C4B-054B-9B99FA87A87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9" name="Picture Placeholder 8">
            <a:extLst>
              <a:ext uri="{FF2B5EF4-FFF2-40B4-BE49-F238E27FC236}">
                <a16:creationId xmlns:a16="http://schemas.microsoft.com/office/drawing/2014/main" id="{E2CB7779-5290-8E57-B677-803F1600B895}"/>
              </a:ext>
            </a:extLst>
          </p:cNvPr>
          <p:cNvSpPr>
            <a:spLocks noGrp="1"/>
          </p:cNvSpPr>
          <p:nvPr>
            <p:ph type="pic" sz="quarter" idx="13"/>
          </p:nvPr>
        </p:nvSpPr>
        <p:spPr>
          <a:xfrm>
            <a:off x="5340183" y="1007268"/>
            <a:ext cx="6012029" cy="4843463"/>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32766244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662C9-774F-B59D-810A-D7AB5BE8DA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634C84FF-7DE0-98CA-8B4E-7AEA5BE929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57C3A6B5-B988-BFE0-1420-DCB6502D0A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a:extLst>
              <a:ext uri="{FF2B5EF4-FFF2-40B4-BE49-F238E27FC236}">
                <a16:creationId xmlns:a16="http://schemas.microsoft.com/office/drawing/2014/main" id="{EE8DA875-E54A-98DC-09DC-BD57390C853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3243393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52022D-4620-6486-8A66-C989C350ADB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F9302DB1-76D8-AD7A-361D-115FB884AF6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129" y="6186888"/>
            <a:ext cx="1891367" cy="599808"/>
          </a:xfrm>
          <a:prstGeom prst="rect">
            <a:avLst/>
          </a:prstGeom>
        </p:spPr>
      </p:pic>
      <p:sp>
        <p:nvSpPr>
          <p:cNvPr id="2" name="Title 1">
            <a:extLst>
              <a:ext uri="{FF2B5EF4-FFF2-40B4-BE49-F238E27FC236}">
                <a16:creationId xmlns:a16="http://schemas.microsoft.com/office/drawing/2014/main" id="{042662C9-774F-B59D-810A-D7AB5BE8DA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634C84FF-7DE0-98CA-8B4E-7AEA5BE929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57C3A6B5-B988-BFE0-1420-DCB6502D0A05}"/>
              </a:ext>
              <a:ext uri="{C183D7F6-B498-43B3-948B-1728B52AA6E4}">
                <adec:decorative xmlns:adec="http://schemas.microsoft.com/office/drawing/2017/decorative" val="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a:extLst>
              <a:ext uri="{FF2B5EF4-FFF2-40B4-BE49-F238E27FC236}">
                <a16:creationId xmlns:a16="http://schemas.microsoft.com/office/drawing/2014/main" id="{EE8DA875-E54A-98DC-09DC-BD57390C853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26064305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2_Picture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6001F3E-3CB1-C793-99C0-90E7FD56457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F9302DB1-76D8-AD7A-361D-115FB884AF6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129" y="6186888"/>
            <a:ext cx="1891367" cy="599808"/>
          </a:xfrm>
          <a:prstGeom prst="rect">
            <a:avLst/>
          </a:prstGeom>
        </p:spPr>
      </p:pic>
      <p:sp>
        <p:nvSpPr>
          <p:cNvPr id="2" name="Title 1">
            <a:extLst>
              <a:ext uri="{FF2B5EF4-FFF2-40B4-BE49-F238E27FC236}">
                <a16:creationId xmlns:a16="http://schemas.microsoft.com/office/drawing/2014/main" id="{042662C9-774F-B59D-810A-D7AB5BE8DA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634C84FF-7DE0-98CA-8B4E-7AEA5BE929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57C3A6B5-B988-BFE0-1420-DCB6502D0A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a:extLst>
              <a:ext uri="{FF2B5EF4-FFF2-40B4-BE49-F238E27FC236}">
                <a16:creationId xmlns:a16="http://schemas.microsoft.com/office/drawing/2014/main" id="{EE8DA875-E54A-98DC-09DC-BD57390C853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19010152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C73D9-72D9-32D3-B5F5-1339E8A644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BB1FB1-495A-FF94-E976-D4CBD6655EEE}"/>
              </a:ext>
            </a:extLst>
          </p:cNvPr>
          <p:cNvSpPr>
            <a:spLocks noGrp="1"/>
          </p:cNvSpPr>
          <p:nvPr>
            <p:ph type="body" orient="vert" idx="1"/>
          </p:nvPr>
        </p:nvSpPr>
        <p:spPr/>
        <p:txBody>
          <a:bodyPr vert="eaVert"/>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21E9DDA-EDFD-B2EB-158F-657F4561DAE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1390334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781F3E-8DDE-AC90-BA2A-877C6AFD99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B3EBF0-DEA5-5FE5-29D6-F2F91249B4CE}"/>
              </a:ext>
            </a:extLst>
          </p:cNvPr>
          <p:cNvSpPr>
            <a:spLocks noGrp="1"/>
          </p:cNvSpPr>
          <p:nvPr>
            <p:ph type="body" orient="vert" idx="1"/>
          </p:nvPr>
        </p:nvSpPr>
        <p:spPr>
          <a:xfrm>
            <a:off x="838200" y="365125"/>
            <a:ext cx="7734300" cy="5811838"/>
          </a:xfrm>
        </p:spPr>
        <p:txBody>
          <a:bodyPr vert="eaVert"/>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201A59B-2B89-578F-6929-4A800B976D4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4263531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F941AB-F870-ED2E-987D-18B3D26A736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a:xfrm>
            <a:off x="457200" y="457200"/>
            <a:ext cx="10913633" cy="9144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a:xfrm>
            <a:off x="457200" y="1371599"/>
            <a:ext cx="10913633" cy="4499811"/>
          </a:xfrm>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8" name="Picture 7">
            <a:extLst>
              <a:ext uri="{FF2B5EF4-FFF2-40B4-BE49-F238E27FC236}">
                <a16:creationId xmlns:a16="http://schemas.microsoft.com/office/drawing/2014/main" id="{90B62954-CE12-BA1D-4FF3-FB32FBC7EDF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129" y="6186888"/>
            <a:ext cx="1891367" cy="599808"/>
          </a:xfrm>
          <a:prstGeom prst="rect">
            <a:avLst/>
          </a:prstGeom>
        </p:spPr>
      </p:pic>
    </p:spTree>
    <p:extLst>
      <p:ext uri="{BB962C8B-B14F-4D97-AF65-F5344CB8AC3E}">
        <p14:creationId xmlns:p14="http://schemas.microsoft.com/office/powerpoint/2010/main" val="139295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B3107F0-4323-D56D-9513-29273A3F072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a:xfrm>
            <a:off x="457200" y="457200"/>
            <a:ext cx="10935148" cy="9144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a:xfrm>
            <a:off x="457200" y="1371599"/>
            <a:ext cx="10935148" cy="4499811"/>
          </a:xfrm>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8" name="Picture 7">
            <a:extLst>
              <a:ext uri="{FF2B5EF4-FFF2-40B4-BE49-F238E27FC236}">
                <a16:creationId xmlns:a16="http://schemas.microsoft.com/office/drawing/2014/main" id="{90B62954-CE12-BA1D-4FF3-FB32FBC7EDF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129" y="6186888"/>
            <a:ext cx="1891367" cy="599808"/>
          </a:xfrm>
          <a:prstGeom prst="rect">
            <a:avLst/>
          </a:prstGeom>
        </p:spPr>
      </p:pic>
    </p:spTree>
    <p:extLst>
      <p:ext uri="{BB962C8B-B14F-4D97-AF65-F5344CB8AC3E}">
        <p14:creationId xmlns:p14="http://schemas.microsoft.com/office/powerpoint/2010/main" val="2330753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8" name="Picture 7">
            <a:extLst>
              <a:ext uri="{FF2B5EF4-FFF2-40B4-BE49-F238E27FC236}">
                <a16:creationId xmlns:a16="http://schemas.microsoft.com/office/drawing/2014/main" id="{229BF227-3EA7-A8A4-1E9E-1CC6C729FEC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1094" y="5486401"/>
            <a:ext cx="1406106" cy="1131914"/>
          </a:xfrm>
          <a:prstGeom prst="rect">
            <a:avLst/>
          </a:prstGeom>
        </p:spPr>
      </p:pic>
    </p:spTree>
    <p:extLst>
      <p:ext uri="{BB962C8B-B14F-4D97-AF65-F5344CB8AC3E}">
        <p14:creationId xmlns:p14="http://schemas.microsoft.com/office/powerpoint/2010/main" val="3995843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a:xfrm>
            <a:off x="457200" y="457200"/>
            <a:ext cx="9635706" cy="9144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7" name="Picture 6">
            <a:extLst>
              <a:ext uri="{FF2B5EF4-FFF2-40B4-BE49-F238E27FC236}">
                <a16:creationId xmlns:a16="http://schemas.microsoft.com/office/drawing/2014/main" id="{5C723343-C95D-A35F-98FD-AF6129BE923A}"/>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1094" y="175806"/>
            <a:ext cx="1406106" cy="1131914"/>
          </a:xfrm>
          <a:prstGeom prst="rect">
            <a:avLst/>
          </a:prstGeom>
        </p:spPr>
      </p:pic>
    </p:spTree>
    <p:extLst>
      <p:ext uri="{BB962C8B-B14F-4D97-AF65-F5344CB8AC3E}">
        <p14:creationId xmlns:p14="http://schemas.microsoft.com/office/powerpoint/2010/main" val="2583264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7" name="Picture 6">
            <a:extLst>
              <a:ext uri="{FF2B5EF4-FFF2-40B4-BE49-F238E27FC236}">
                <a16:creationId xmlns:a16="http://schemas.microsoft.com/office/drawing/2014/main" id="{E7DB2755-4391-043F-1513-C17C80B862A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74061" y="5292185"/>
            <a:ext cx="1613139" cy="1328615"/>
          </a:xfrm>
          <a:prstGeom prst="rect">
            <a:avLst/>
          </a:prstGeom>
        </p:spPr>
      </p:pic>
    </p:spTree>
    <p:extLst>
      <p:ext uri="{BB962C8B-B14F-4D97-AF65-F5344CB8AC3E}">
        <p14:creationId xmlns:p14="http://schemas.microsoft.com/office/powerpoint/2010/main" val="1720711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CBDB-8C27-4208-7FFC-B4386605EAB3}"/>
              </a:ext>
            </a:extLst>
          </p:cNvPr>
          <p:cNvSpPr>
            <a:spLocks noGrp="1"/>
          </p:cNvSpPr>
          <p:nvPr>
            <p:ph type="title"/>
          </p:nvPr>
        </p:nvSpPr>
        <p:spPr>
          <a:xfrm>
            <a:off x="457200" y="457200"/>
            <a:ext cx="9721970" cy="9144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06A14B6-49C2-E343-7EE4-B8703632B9B1}"/>
              </a:ext>
            </a:extLst>
          </p:cNvPr>
          <p:cNvSpPr>
            <a:spLocks noGrp="1"/>
          </p:cNvSpPr>
          <p:nvPr>
            <p:ph idx="1"/>
          </p:nvPr>
        </p:nvSpPr>
        <p:spPr/>
        <p:txBody>
          <a:bodyPr/>
          <a:lstStyle>
            <a:lvl1pPr>
              <a:lnSpc>
                <a:spcPct val="114000"/>
              </a:lnSpc>
              <a:spcBef>
                <a:spcPts val="600"/>
              </a:spcBef>
              <a:spcAft>
                <a:spcPts val="600"/>
              </a:spcAft>
              <a:buClrTx/>
              <a:defRPr/>
            </a:lvl1pPr>
            <a:lvl2pPr>
              <a:lnSpc>
                <a:spcPct val="114000"/>
              </a:lnSpc>
              <a:spcBef>
                <a:spcPts val="600"/>
              </a:spcBef>
              <a:spcAft>
                <a:spcPts val="600"/>
              </a:spcAft>
              <a:buClrTx/>
              <a:defRPr/>
            </a:lvl2pPr>
            <a:lvl3pPr>
              <a:lnSpc>
                <a:spcPct val="114000"/>
              </a:lnSpc>
              <a:spcBef>
                <a:spcPts val="600"/>
              </a:spcBef>
              <a:spcAft>
                <a:spcPts val="600"/>
              </a:spcAft>
              <a:buClrTx/>
              <a:defRPr/>
            </a:lvl3pPr>
            <a:lvl4pPr>
              <a:lnSpc>
                <a:spcPct val="114000"/>
              </a:lnSpc>
              <a:spcBef>
                <a:spcPts val="600"/>
              </a:spcBef>
              <a:spcAft>
                <a:spcPts val="600"/>
              </a:spcAft>
              <a:buClrTx/>
              <a:defRPr/>
            </a:lvl4pPr>
            <a:lvl5pPr>
              <a:lnSpc>
                <a:spcPct val="114000"/>
              </a:lnSpc>
              <a:spcBef>
                <a:spcPts val="600"/>
              </a:spcBef>
              <a:spcAft>
                <a:spcPts val="6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C06BB0-5ABB-A650-1531-7411F60DA0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7" name="Picture 6">
            <a:extLst>
              <a:ext uri="{FF2B5EF4-FFF2-40B4-BE49-F238E27FC236}">
                <a16:creationId xmlns:a16="http://schemas.microsoft.com/office/drawing/2014/main" id="{B5261560-D2A2-A72D-ECA2-604701CECA0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365092" y="117958"/>
            <a:ext cx="1522108" cy="1253640"/>
          </a:xfrm>
          <a:prstGeom prst="rect">
            <a:avLst/>
          </a:prstGeom>
        </p:spPr>
      </p:pic>
    </p:spTree>
    <p:extLst>
      <p:ext uri="{BB962C8B-B14F-4D97-AF65-F5344CB8AC3E}">
        <p14:creationId xmlns:p14="http://schemas.microsoft.com/office/powerpoint/2010/main" val="31399089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824863-B8C1-500B-5C8B-A220C320602A}"/>
              </a:ext>
            </a:extLst>
          </p:cNvPr>
          <p:cNvSpPr>
            <a:spLocks noGrp="1"/>
          </p:cNvSpPr>
          <p:nvPr>
            <p:ph type="title"/>
          </p:nvPr>
        </p:nvSpPr>
        <p:spPr>
          <a:xfrm>
            <a:off x="457200" y="457200"/>
            <a:ext cx="11277600" cy="914400"/>
          </a:xfrm>
          <a:prstGeom prst="rect">
            <a:avLst/>
          </a:prstGeom>
        </p:spPr>
        <p:txBody>
          <a:bodyPr vert="horz" lIns="91440" tIns="45720" rIns="91440" bIns="45720" rtlCol="0" anchor="t" anchorCtr="0">
            <a:normAutofit/>
          </a:bodyPr>
          <a:lstStyle/>
          <a:p>
            <a:r>
              <a:rPr lang="en-US"/>
              <a:t>Click to edit Master title style</a:t>
            </a:r>
          </a:p>
        </p:txBody>
      </p:sp>
      <p:sp>
        <p:nvSpPr>
          <p:cNvPr id="5" name="Footer Placeholder 4">
            <a:extLst>
              <a:ext uri="{FF2B5EF4-FFF2-40B4-BE49-F238E27FC236}">
                <a16:creationId xmlns:a16="http://schemas.microsoft.com/office/drawing/2014/main" id="{97BAA87C-FB00-76F8-C2B7-2E2BB5122076}"/>
              </a:ext>
              <a:ext uri="{C183D7F6-B498-43B3-948B-1728B52AA6E4}">
                <adec:decorative xmlns:adec="http://schemas.microsoft.com/office/drawing/2017/decorative" val="1"/>
              </a:ext>
            </a:extLst>
          </p:cNvPr>
          <p:cNvSpPr>
            <a:spLocks noGrp="1"/>
          </p:cNvSpPr>
          <p:nvPr>
            <p:ph type="ftr" sz="quarter" idx="3"/>
          </p:nvPr>
        </p:nvSpPr>
        <p:spPr>
          <a:xfrm>
            <a:off x="3497179" y="6438238"/>
            <a:ext cx="5350042"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3" name="Text Placeholder 2">
            <a:extLst>
              <a:ext uri="{FF2B5EF4-FFF2-40B4-BE49-F238E27FC236}">
                <a16:creationId xmlns:a16="http://schemas.microsoft.com/office/drawing/2014/main" id="{B22ACDFD-F1A1-E62D-1609-76734A57B210}"/>
              </a:ext>
            </a:extLst>
          </p:cNvPr>
          <p:cNvSpPr>
            <a:spLocks noGrp="1"/>
          </p:cNvSpPr>
          <p:nvPr>
            <p:ph type="body" idx="1"/>
          </p:nvPr>
        </p:nvSpPr>
        <p:spPr>
          <a:xfrm>
            <a:off x="457200" y="1371599"/>
            <a:ext cx="11277600" cy="4499811"/>
          </a:xfrm>
          <a:prstGeom prst="rect">
            <a:avLst/>
          </a:prstGeom>
        </p:spPr>
        <p:txBody>
          <a:bodyPr vert="horz" lIns="91440" tIns="45720" rIns="91440" bIns="45720" rtlCol="0">
            <a:norm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pic>
        <p:nvPicPr>
          <p:cNvPr id="10" name="Picture 9">
            <a:extLst>
              <a:ext uri="{FF2B5EF4-FFF2-40B4-BE49-F238E27FC236}">
                <a16:creationId xmlns:a16="http://schemas.microsoft.com/office/drawing/2014/main" id="{6A62C6CD-F92B-7C45-1FE4-83C60EE12412}"/>
              </a:ext>
              <a:ext uri="{C183D7F6-B498-43B3-948B-1728B52AA6E4}">
                <adec:decorative xmlns:adec="http://schemas.microsoft.com/office/drawing/2017/decorative" val="1"/>
              </a:ext>
            </a:extLst>
          </p:cNvPr>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125129" y="6186888"/>
            <a:ext cx="1891367" cy="599808"/>
          </a:xfrm>
          <a:prstGeom prst="rect">
            <a:avLst/>
          </a:prstGeom>
        </p:spPr>
      </p:pic>
    </p:spTree>
    <p:extLst>
      <p:ext uri="{BB962C8B-B14F-4D97-AF65-F5344CB8AC3E}">
        <p14:creationId xmlns:p14="http://schemas.microsoft.com/office/powerpoint/2010/main" val="2304148026"/>
      </p:ext>
    </p:extLst>
  </p:cSld>
  <p:clrMap bg1="lt1" tx1="dk1" bg2="lt2" tx2="dk2" accent1="accent1" accent2="accent2" accent3="accent3" accent4="accent4" accent5="accent5" accent6="accent6" hlink="hlink" folHlink="folHlink"/>
  <p:sldLayoutIdLst>
    <p:sldLayoutId id="2147483673" r:id="rId1"/>
    <p:sldLayoutId id="2147483691" r:id="rId2"/>
    <p:sldLayoutId id="2147483711" r:id="rId3"/>
    <p:sldLayoutId id="2147483709" r:id="rId4"/>
    <p:sldLayoutId id="2147483710" r:id="rId5"/>
    <p:sldLayoutId id="2147483713" r:id="rId6"/>
    <p:sldLayoutId id="2147483714" r:id="rId7"/>
    <p:sldLayoutId id="2147483715" r:id="rId8"/>
    <p:sldLayoutId id="2147483716" r:id="rId9"/>
    <p:sldLayoutId id="2147483718" r:id="rId10"/>
    <p:sldLayoutId id="2147483717" r:id="rId11"/>
    <p:sldLayoutId id="2147483720" r:id="rId12"/>
    <p:sldLayoutId id="2147483719"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694" r:id="rId22"/>
    <p:sldLayoutId id="2147483700" r:id="rId23"/>
    <p:sldLayoutId id="2147483732" r:id="rId24"/>
    <p:sldLayoutId id="2147483733" r:id="rId25"/>
    <p:sldLayoutId id="2147483701" r:id="rId26"/>
    <p:sldLayoutId id="2147483734" r:id="rId27"/>
    <p:sldLayoutId id="2147483735" r:id="rId28"/>
    <p:sldLayoutId id="2147483702" r:id="rId29"/>
    <p:sldLayoutId id="2147483703" r:id="rId30"/>
    <p:sldLayoutId id="2147483704" r:id="rId31"/>
    <p:sldLayoutId id="2147483736" r:id="rId32"/>
    <p:sldLayoutId id="2147483737" r:id="rId33"/>
    <p:sldLayoutId id="2147483705" r:id="rId34"/>
    <p:sldLayoutId id="2147483738" r:id="rId35"/>
    <p:sldLayoutId id="2147483739" r:id="rId36"/>
    <p:sldLayoutId id="2147483706" r:id="rId37"/>
    <p:sldLayoutId id="2147483707" r:id="rId38"/>
  </p:sldLayoutIdLst>
  <p:hf hdr="0"/>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ClrTx/>
        <a:buFont typeface="Arial" panose="020B0604020202020204" pitchFamily="34" charset="0"/>
        <a:buNone/>
        <a:defRPr sz="3200" kern="1200">
          <a:solidFill>
            <a:schemeClr val="tx1"/>
          </a:solidFill>
          <a:latin typeface="+mn-lt"/>
          <a:ea typeface="+mn-ea"/>
          <a:cs typeface="+mn-cs"/>
        </a:defRPr>
      </a:lvl1pPr>
      <a:lvl2pPr marL="344488" indent="-290513" algn="l" defTabSz="914400" rtl="0" eaLnBrk="1" latinLnBrk="0" hangingPunct="1">
        <a:lnSpc>
          <a:spcPct val="100000"/>
        </a:lnSpc>
        <a:spcBef>
          <a:spcPts val="500"/>
        </a:spcBef>
        <a:buClrTx/>
        <a:buFont typeface="Arial" panose="020B0604020202020204" pitchFamily="34" charset="0"/>
        <a:buChar char="•"/>
        <a:defRPr sz="2800" kern="1200">
          <a:solidFill>
            <a:schemeClr val="tx1"/>
          </a:solidFill>
          <a:latin typeface="+mn-lt"/>
          <a:ea typeface="+mn-ea"/>
          <a:cs typeface="+mn-cs"/>
        </a:defRPr>
      </a:lvl2pPr>
      <a:lvl3pPr marL="625475" indent="-228600" algn="l" defTabSz="914400" rtl="0" eaLnBrk="1" latinLnBrk="0" hangingPunct="1">
        <a:lnSpc>
          <a:spcPct val="100000"/>
        </a:lnSpc>
        <a:spcBef>
          <a:spcPts val="500"/>
        </a:spcBef>
        <a:buClrTx/>
        <a:buFont typeface="Arial" panose="020B0604020202020204" pitchFamily="34" charset="0"/>
        <a:buChar char="•"/>
        <a:defRPr sz="2400" kern="1200">
          <a:solidFill>
            <a:schemeClr val="tx1"/>
          </a:solidFill>
          <a:latin typeface="+mn-lt"/>
          <a:ea typeface="+mn-ea"/>
          <a:cs typeface="+mn-cs"/>
        </a:defRPr>
      </a:lvl3pPr>
      <a:lvl4pPr marL="914400" indent="-22860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258888" indent="-22860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hyperlink" Target="https://ksoralhistory.org/interview/interview-of-carl-holmes-by-rex-buchanan-september-3-202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https://ksoralhistory.org/interview/interview-of-carl-holmes-by-rex-buchanan-september-3-2020/" TargetMode="Externa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ksoralhistory.org/interview/interview-of-carl-holmes-by-rex-buchanan-september-3-202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ida.wisc.edu/revisingacces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microsoft.com/office/2018/10/relationships/comments" Target="../comments/modernComment_15A_A5A86F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microsoft.com/office/2018/10/relationships/comments" Target="../comments/modernComment_15E_B646A9CD.xm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hyperlink" Target="https://creativecommons.org/licenses/by/3.0/" TargetMode="External"/><Relationship Id="rId4" Type="http://schemas.openxmlformats.org/officeDocument/2006/relationships/hyperlink" Target="https://thetoolkit.me/123-method/theory-based-evaluation/theory-step-2/focus-groups/"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s://library.educause.edu/-/media/files/library/2018/11/dxtaskforcereport.pdf"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hyperlink" Target="https://doi.org/10.1080/21698252.2020.1720161"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UljPM8H9ywI"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wida.wisc.edu/resources/wida-english-language-development-standards-framework-2020-edition"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46C487-979F-42C7-D6E1-C59A65F5B5A0}"/>
              </a:ext>
            </a:extLst>
          </p:cNvPr>
          <p:cNvSpPr>
            <a:spLocks noGrp="1"/>
          </p:cNvSpPr>
          <p:nvPr>
            <p:ph type="title" idx="4294967295"/>
          </p:nvPr>
        </p:nvSpPr>
        <p:spPr>
          <a:xfrm>
            <a:off x="1801813" y="2490788"/>
            <a:ext cx="8588375" cy="9382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a:ln>
                  <a:noFill/>
                </a:ln>
                <a:solidFill>
                  <a:schemeClr val="tx1"/>
                </a:solidFill>
                <a:effectLst/>
                <a:uLnTx/>
                <a:uFillTx/>
                <a:latin typeface="+mj-lt"/>
                <a:ea typeface="+mn-ea"/>
                <a:cs typeface="+mn-cs"/>
              </a:rPr>
              <a:t>WIDA Language Charts</a:t>
            </a:r>
          </a:p>
        </p:txBody>
      </p:sp>
      <p:sp>
        <p:nvSpPr>
          <p:cNvPr id="3" name="Text Placeholder 2">
            <a:extLst>
              <a:ext uri="{FF2B5EF4-FFF2-40B4-BE49-F238E27FC236}">
                <a16:creationId xmlns:a16="http://schemas.microsoft.com/office/drawing/2014/main" id="{0E286D67-0EB5-B38A-0854-63AD2672B275}"/>
              </a:ext>
            </a:extLst>
          </p:cNvPr>
          <p:cNvSpPr>
            <a:spLocks noGrp="1"/>
          </p:cNvSpPr>
          <p:nvPr>
            <p:ph type="body" sz="quarter" idx="14"/>
          </p:nvPr>
        </p:nvSpPr>
        <p:spPr>
          <a:xfrm>
            <a:off x="1801019" y="3559680"/>
            <a:ext cx="8589962" cy="1265893"/>
          </a:xfrm>
        </p:spPr>
        <p:txBody>
          <a:bodyPr>
            <a:normAutofit/>
          </a:bodyPr>
          <a:lstStyle/>
          <a:p>
            <a:r>
              <a:rPr lang="en-US"/>
              <a:t>Connecting WIDA ACCESS Scores to Curriculum, Instruction, and Classroom Assessment</a:t>
            </a:r>
          </a:p>
        </p:txBody>
      </p:sp>
    </p:spTree>
    <p:extLst>
      <p:ext uri="{BB962C8B-B14F-4D97-AF65-F5344CB8AC3E}">
        <p14:creationId xmlns:p14="http://schemas.microsoft.com/office/powerpoint/2010/main" val="2786876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0F754-BEA9-AFF7-91F0-442B54CA316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819BA83-F698-CA33-D627-C28D60DA9A84}"/>
              </a:ext>
            </a:extLst>
          </p:cNvPr>
          <p:cNvSpPr>
            <a:spLocks noGrp="1"/>
          </p:cNvSpPr>
          <p:nvPr>
            <p:ph type="title"/>
          </p:nvPr>
        </p:nvSpPr>
        <p:spPr>
          <a:xfrm>
            <a:off x="457200" y="457200"/>
            <a:ext cx="9955161" cy="1902542"/>
          </a:xfrm>
        </p:spPr>
        <p:txBody>
          <a:bodyPr>
            <a:noAutofit/>
          </a:bodyPr>
          <a:lstStyle/>
          <a:p>
            <a:r>
              <a:rPr lang="en-US" sz="4000" b="1">
                <a:latin typeface="Red Hat Display" panose="02010303040201060303" pitchFamily="2" charset="0"/>
                <a:ea typeface="Red Hat Display" panose="02010303040201060303" pitchFamily="2" charset="0"/>
                <a:cs typeface="Red Hat Display" panose="02010303040201060303" pitchFamily="2" charset="0"/>
              </a:rPr>
              <a:t>The Components of the WIDA English Language Development (ELD) </a:t>
            </a:r>
            <a:r>
              <a:rPr lang="en-US" sz="4000" b="1">
                <a:solidFill>
                  <a:srgbClr val="0070C0"/>
                </a:solidFill>
                <a:latin typeface="Red Hat Display" panose="02010303040201060303" pitchFamily="2" charset="0"/>
                <a:ea typeface="Red Hat Display" panose="02010303040201060303" pitchFamily="2" charset="0"/>
                <a:cs typeface="Red Hat Display" panose="02010303040201060303" pitchFamily="2" charset="0"/>
              </a:rPr>
              <a:t>Standards Framework, 2020 Edition (2)</a:t>
            </a:r>
            <a:endParaRPr lang="en-US" sz="4000"/>
          </a:p>
        </p:txBody>
      </p:sp>
      <p:sp>
        <p:nvSpPr>
          <p:cNvPr id="4" name="Footer Placeholder 3">
            <a:extLst>
              <a:ext uri="{FF2B5EF4-FFF2-40B4-BE49-F238E27FC236}">
                <a16:creationId xmlns:a16="http://schemas.microsoft.com/office/drawing/2014/main" id="{97CA465C-D923-8F56-A986-B98B73ED7A4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7" name="Google Shape;252;g24f1e04fadd_0_0">
            <a:extLst>
              <a:ext uri="{FF2B5EF4-FFF2-40B4-BE49-F238E27FC236}">
                <a16:creationId xmlns:a16="http://schemas.microsoft.com/office/drawing/2014/main" id="{E9BBCB10-BD42-E12E-E48C-9182656B31C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706680" y="214455"/>
            <a:ext cx="1212327" cy="1526875"/>
          </a:xfrm>
          <a:prstGeom prst="rect">
            <a:avLst/>
          </a:prstGeom>
          <a:noFill/>
          <a:ln>
            <a:noFill/>
          </a:ln>
        </p:spPr>
      </p:pic>
      <p:pic>
        <p:nvPicPr>
          <p:cNvPr id="6" name="Picture 5" descr="Screenshot of the components of the WIDA English language development standards framework 2020 edition. A QR code to download the resource. Nested boxes depicting the framework components and guiding questions. An arrow pointing at the proficiency level descriptors. ">
            <a:extLst>
              <a:ext uri="{FF2B5EF4-FFF2-40B4-BE49-F238E27FC236}">
                <a16:creationId xmlns:a16="http://schemas.microsoft.com/office/drawing/2014/main" id="{283CA739-E036-0EA9-E4DF-B540BAA23AF5}"/>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539434" y="2377440"/>
            <a:ext cx="11113132" cy="3720525"/>
          </a:xfrm>
          <a:prstGeom prst="rect">
            <a:avLst/>
          </a:prstGeom>
        </p:spPr>
      </p:pic>
      <p:sp>
        <p:nvSpPr>
          <p:cNvPr id="10" name="Google Shape;405;p8">
            <a:extLst>
              <a:ext uri="{FF2B5EF4-FFF2-40B4-BE49-F238E27FC236}">
                <a16:creationId xmlns:a16="http://schemas.microsoft.com/office/drawing/2014/main" id="{844CF9EE-0715-A71A-F3B1-8CFACFFBF929}"/>
              </a:ext>
              <a:ext uri="{C183D7F6-B498-43B3-948B-1728B52AA6E4}">
                <adec:decorative xmlns:adec="http://schemas.microsoft.com/office/drawing/2017/decorative" val="1"/>
              </a:ext>
            </a:extLst>
          </p:cNvPr>
          <p:cNvSpPr/>
          <p:nvPr/>
        </p:nvSpPr>
        <p:spPr>
          <a:xfrm rot="-3867598">
            <a:off x="851098" y="4122761"/>
            <a:ext cx="391782" cy="846675"/>
          </a:xfrm>
          <a:prstGeom prst="downArrow">
            <a:avLst>
              <a:gd name="adj1" fmla="val 50000"/>
              <a:gd name="adj2" fmla="val 50000"/>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081516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160C4-3039-EE15-7464-AD58287DE649}"/>
              </a:ext>
            </a:extLst>
          </p:cNvPr>
          <p:cNvSpPr>
            <a:spLocks noGrp="1"/>
          </p:cNvSpPr>
          <p:nvPr>
            <p:ph type="title"/>
          </p:nvPr>
        </p:nvSpPr>
        <p:spPr>
          <a:xfrm>
            <a:off x="457200" y="457200"/>
            <a:ext cx="7205950" cy="914400"/>
          </a:xfrm>
        </p:spPr>
        <p:txBody>
          <a:bodyPr>
            <a:normAutofit fontScale="90000"/>
          </a:bodyPr>
          <a:lstStyle/>
          <a:p>
            <a:r>
              <a:rPr lang="en-US" sz="4800" b="1">
                <a:latin typeface="Red Hat Display" panose="02010303040201060303" pitchFamily="2" charset="0"/>
                <a:ea typeface="Red Hat Display" panose="02010303040201060303" pitchFamily="2" charset="0"/>
                <a:cs typeface="Red Hat Display" panose="02010303040201060303" pitchFamily="2" charset="0"/>
              </a:rPr>
              <a:t>The 2020 Shift to Grade-Level Clusters</a:t>
            </a:r>
            <a:endParaRPr lang="en-US"/>
          </a:p>
        </p:txBody>
      </p:sp>
      <p:sp>
        <p:nvSpPr>
          <p:cNvPr id="4" name="Footer Placeholder 3">
            <a:extLst>
              <a:ext uri="{FF2B5EF4-FFF2-40B4-BE49-F238E27FC236}">
                <a16:creationId xmlns:a16="http://schemas.microsoft.com/office/drawing/2014/main" id="{7BE59F0E-213D-966C-65F5-3FFB39A19F2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14" name="TextBox 13">
            <a:extLst>
              <a:ext uri="{FF2B5EF4-FFF2-40B4-BE49-F238E27FC236}">
                <a16:creationId xmlns:a16="http://schemas.microsoft.com/office/drawing/2014/main" id="{6075412A-7309-C0A0-C09F-73701F9F4536}"/>
              </a:ext>
            </a:extLst>
          </p:cNvPr>
          <p:cNvSpPr txBox="1"/>
          <p:nvPr/>
        </p:nvSpPr>
        <p:spPr>
          <a:xfrm>
            <a:off x="326993" y="2049610"/>
            <a:ext cx="6024158" cy="400110"/>
          </a:xfrm>
          <a:prstGeom prst="rect">
            <a:avLst/>
          </a:prstGeom>
          <a:noFill/>
        </p:spPr>
        <p:txBody>
          <a:bodyPr wrap="square" rtlCol="0">
            <a:spAutoFit/>
          </a:bodyPr>
          <a:lstStyle/>
          <a:p>
            <a:r>
              <a:rPr lang="en-US" sz="2000" b="1">
                <a:latin typeface="Red Hat Display" panose="02010303040201060303" pitchFamily="2" charset="0"/>
                <a:ea typeface="Red Hat Display" panose="02010303040201060303" pitchFamily="2" charset="0"/>
                <a:cs typeface="Red Hat Display" panose="02010303040201060303" pitchFamily="2" charset="0"/>
              </a:rPr>
              <a:t>2012- K-12 Proficiency Level Descriptors </a:t>
            </a:r>
          </a:p>
        </p:txBody>
      </p:sp>
      <p:pic>
        <p:nvPicPr>
          <p:cNvPr id="13" name="Picture 12" descr="Single K-12 Performance Definition continuum">
            <a:extLst>
              <a:ext uri="{FF2B5EF4-FFF2-40B4-BE49-F238E27FC236}">
                <a16:creationId xmlns:a16="http://schemas.microsoft.com/office/drawing/2014/main" id="{52FD9545-C20A-FBF3-E1A6-7A685A003439}"/>
              </a:ext>
            </a:extLst>
          </p:cNvPr>
          <p:cNvPicPr/>
          <p:nvPr/>
        </p:nvPicPr>
        <p:blipFill>
          <a:blip r:embed="rId3"/>
          <a:stretch>
            <a:fillRect/>
          </a:stretch>
        </p:blipFill>
        <p:spPr>
          <a:xfrm>
            <a:off x="326993" y="2419556"/>
            <a:ext cx="4755817" cy="3648736"/>
          </a:xfrm>
          <a:prstGeom prst="rect">
            <a:avLst/>
          </a:prstGeom>
        </p:spPr>
      </p:pic>
      <p:grpSp>
        <p:nvGrpSpPr>
          <p:cNvPr id="5" name="Group 4" descr="Image showing the transition from a single K-12 Performance Definition continuum to 6 grade-level cluster sets of Proficiency Level Descriptors">
            <a:extLst>
              <a:ext uri="{FF2B5EF4-FFF2-40B4-BE49-F238E27FC236}">
                <a16:creationId xmlns:a16="http://schemas.microsoft.com/office/drawing/2014/main" id="{22738E61-8649-04CC-DBAC-074C3A07CAE8}"/>
              </a:ext>
              <a:ext uri="{C183D7F6-B498-43B3-948B-1728B52AA6E4}">
                <adec:decorative xmlns:adec="http://schemas.microsoft.com/office/drawing/2017/decorative" val="0"/>
              </a:ext>
            </a:extLst>
          </p:cNvPr>
          <p:cNvGrpSpPr/>
          <p:nvPr/>
        </p:nvGrpSpPr>
        <p:grpSpPr>
          <a:xfrm>
            <a:off x="7663150" y="906729"/>
            <a:ext cx="4308940" cy="5936248"/>
            <a:chOff x="7663150" y="906729"/>
            <a:chExt cx="4308940" cy="5936248"/>
          </a:xfrm>
        </p:grpSpPr>
        <p:pic>
          <p:nvPicPr>
            <p:cNvPr id="6" name="Picture 5" descr="Screenshots of the six grade-level clusters of the WIDA 2020 Proficiency Level Descriptors.">
              <a:extLst>
                <a:ext uri="{FF2B5EF4-FFF2-40B4-BE49-F238E27FC236}">
                  <a16:creationId xmlns:a16="http://schemas.microsoft.com/office/drawing/2014/main" id="{D0CCAFFA-8DE1-2DFF-C0F1-5161F739F1B5}"/>
                </a:ext>
              </a:extLst>
            </p:cNvPr>
            <p:cNvPicPr/>
            <p:nvPr/>
          </p:nvPicPr>
          <p:blipFill>
            <a:blip r:embed="rId4"/>
            <a:stretch>
              <a:fillRect/>
            </a:stretch>
          </p:blipFill>
          <p:spPr>
            <a:xfrm>
              <a:off x="7771714" y="906729"/>
              <a:ext cx="2519831" cy="1803291"/>
            </a:xfrm>
            <a:prstGeom prst="rect">
              <a:avLst/>
            </a:prstGeom>
          </p:spPr>
        </p:pic>
        <p:pic>
          <p:nvPicPr>
            <p:cNvPr id="7" name="Picture 6" descr="Screenshots of the six grade-level clusters of the WIDA 2020 Proficiency Level Descriptors.">
              <a:extLst>
                <a:ext uri="{FF2B5EF4-FFF2-40B4-BE49-F238E27FC236}">
                  <a16:creationId xmlns:a16="http://schemas.microsoft.com/office/drawing/2014/main" id="{8001176A-3D26-1923-D325-7697514F2F99}"/>
                </a:ext>
              </a:extLst>
            </p:cNvPr>
            <p:cNvPicPr/>
            <p:nvPr/>
          </p:nvPicPr>
          <p:blipFill>
            <a:blip r:embed="rId5"/>
            <a:stretch>
              <a:fillRect/>
            </a:stretch>
          </p:blipFill>
          <p:spPr>
            <a:xfrm>
              <a:off x="9551442" y="1515593"/>
              <a:ext cx="2313565" cy="1773733"/>
            </a:xfrm>
            <a:prstGeom prst="rect">
              <a:avLst/>
            </a:prstGeom>
          </p:spPr>
        </p:pic>
        <p:pic>
          <p:nvPicPr>
            <p:cNvPr id="8" name="Picture 7" descr="Screenshots of the six grade-level clusters of the WIDA 2020 Proficiency Level Descriptors.">
              <a:extLst>
                <a:ext uri="{FF2B5EF4-FFF2-40B4-BE49-F238E27FC236}">
                  <a16:creationId xmlns:a16="http://schemas.microsoft.com/office/drawing/2014/main" id="{77D4CC30-437E-1176-89BA-BB369ECC9BF4}"/>
                </a:ext>
              </a:extLst>
            </p:cNvPr>
            <p:cNvPicPr/>
            <p:nvPr/>
          </p:nvPicPr>
          <p:blipFill>
            <a:blip r:embed="rId6"/>
            <a:stretch>
              <a:fillRect/>
            </a:stretch>
          </p:blipFill>
          <p:spPr>
            <a:xfrm>
              <a:off x="7759764" y="2655312"/>
              <a:ext cx="2311324" cy="1760495"/>
            </a:xfrm>
            <a:prstGeom prst="rect">
              <a:avLst/>
            </a:prstGeom>
          </p:spPr>
        </p:pic>
        <p:pic>
          <p:nvPicPr>
            <p:cNvPr id="9" name="Picture 8" descr="Screenshots of the six grade-level clusters of the WIDA 2020 Proficiency Level Descriptors.">
              <a:extLst>
                <a:ext uri="{FF2B5EF4-FFF2-40B4-BE49-F238E27FC236}">
                  <a16:creationId xmlns:a16="http://schemas.microsoft.com/office/drawing/2014/main" id="{FFFAA68A-1D79-68E5-28BB-42D016022C58}"/>
                </a:ext>
              </a:extLst>
            </p:cNvPr>
            <p:cNvPicPr/>
            <p:nvPr/>
          </p:nvPicPr>
          <p:blipFill>
            <a:blip r:embed="rId7"/>
            <a:stretch>
              <a:fillRect/>
            </a:stretch>
          </p:blipFill>
          <p:spPr>
            <a:xfrm>
              <a:off x="9490971" y="3271981"/>
              <a:ext cx="2434505" cy="1814608"/>
            </a:xfrm>
            <a:prstGeom prst="rect">
              <a:avLst/>
            </a:prstGeom>
          </p:spPr>
        </p:pic>
        <p:pic>
          <p:nvPicPr>
            <p:cNvPr id="10" name="Picture 9" descr="Screenshots of the six grade-level clusters of the WIDA 2020 Proficiency Level Descriptors.">
              <a:extLst>
                <a:ext uri="{FF2B5EF4-FFF2-40B4-BE49-F238E27FC236}">
                  <a16:creationId xmlns:a16="http://schemas.microsoft.com/office/drawing/2014/main" id="{9C0D602F-C23D-3549-31CB-7D0083B95D6B}"/>
                </a:ext>
              </a:extLst>
            </p:cNvPr>
            <p:cNvPicPr/>
            <p:nvPr/>
          </p:nvPicPr>
          <p:blipFill>
            <a:blip r:embed="rId8"/>
            <a:stretch>
              <a:fillRect/>
            </a:stretch>
          </p:blipFill>
          <p:spPr>
            <a:xfrm>
              <a:off x="7663150" y="4512583"/>
              <a:ext cx="2321592" cy="1837927"/>
            </a:xfrm>
            <a:prstGeom prst="rect">
              <a:avLst/>
            </a:prstGeom>
          </p:spPr>
        </p:pic>
        <p:pic>
          <p:nvPicPr>
            <p:cNvPr id="11" name="Picture 10" descr="Screenshots of the six grade-level clusters of the WIDA 2020 Proficiency Level Descriptors.">
              <a:extLst>
                <a:ext uri="{FF2B5EF4-FFF2-40B4-BE49-F238E27FC236}">
                  <a16:creationId xmlns:a16="http://schemas.microsoft.com/office/drawing/2014/main" id="{60020BF8-71F2-B2A0-2753-23447061F9BD}"/>
                </a:ext>
              </a:extLst>
            </p:cNvPr>
            <p:cNvPicPr/>
            <p:nvPr/>
          </p:nvPicPr>
          <p:blipFill>
            <a:blip r:embed="rId9"/>
            <a:stretch>
              <a:fillRect/>
            </a:stretch>
          </p:blipFill>
          <p:spPr>
            <a:xfrm>
              <a:off x="9650498" y="5061290"/>
              <a:ext cx="2321592" cy="1781687"/>
            </a:xfrm>
            <a:prstGeom prst="rect">
              <a:avLst/>
            </a:prstGeom>
          </p:spPr>
        </p:pic>
      </p:grpSp>
      <p:sp>
        <p:nvSpPr>
          <p:cNvPr id="12" name="TextBox 11">
            <a:extLst>
              <a:ext uri="{FF2B5EF4-FFF2-40B4-BE49-F238E27FC236}">
                <a16:creationId xmlns:a16="http://schemas.microsoft.com/office/drawing/2014/main" id="{97C4C139-6670-0E49-62F0-F5760C8EB715}"/>
              </a:ext>
            </a:extLst>
          </p:cNvPr>
          <p:cNvSpPr txBox="1"/>
          <p:nvPr/>
        </p:nvSpPr>
        <p:spPr>
          <a:xfrm>
            <a:off x="7611812" y="173464"/>
            <a:ext cx="3961878" cy="707886"/>
          </a:xfrm>
          <a:prstGeom prst="rect">
            <a:avLst/>
          </a:prstGeom>
          <a:noFill/>
        </p:spPr>
        <p:txBody>
          <a:bodyPr wrap="square" rtlCol="0">
            <a:spAutoFit/>
          </a:bodyPr>
          <a:lstStyle/>
          <a:p>
            <a:pPr algn="ctr"/>
            <a:r>
              <a:rPr lang="en-US" sz="2000" b="1">
                <a:latin typeface="Red Hat Display" panose="02010303040201060303" pitchFamily="2" charset="0"/>
                <a:ea typeface="Red Hat Display" panose="02010303040201060303" pitchFamily="2" charset="0"/>
                <a:cs typeface="Red Hat Display" panose="02010303040201060303" pitchFamily="2" charset="0"/>
              </a:rPr>
              <a:t>2020 Grade-Level Cluster Proficiency Level Descriptors </a:t>
            </a:r>
          </a:p>
        </p:txBody>
      </p:sp>
      <p:sp>
        <p:nvSpPr>
          <p:cNvPr id="15" name="Right Arrow 2">
            <a:extLst>
              <a:ext uri="{FF2B5EF4-FFF2-40B4-BE49-F238E27FC236}">
                <a16:creationId xmlns:a16="http://schemas.microsoft.com/office/drawing/2014/main" id="{C0677D9B-DFE1-1FEB-379A-D6B12F4FB44E}"/>
              </a:ext>
              <a:ext uri="{C183D7F6-B498-43B3-948B-1728B52AA6E4}">
                <adec:decorative xmlns:adec="http://schemas.microsoft.com/office/drawing/2017/decorative" val="1"/>
              </a:ext>
            </a:extLst>
          </p:cNvPr>
          <p:cNvSpPr/>
          <p:nvPr/>
        </p:nvSpPr>
        <p:spPr>
          <a:xfrm>
            <a:off x="5628287" y="3662603"/>
            <a:ext cx="153996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Red Hat Display" panose="02010303040201060303" pitchFamily="2" charset="0"/>
              <a:ea typeface="Red Hat Display" panose="02010303040201060303" pitchFamily="2" charset="0"/>
              <a:cs typeface="Red Hat Display" panose="02010303040201060303" pitchFamily="2" charset="0"/>
            </a:endParaRPr>
          </a:p>
        </p:txBody>
      </p:sp>
    </p:spTree>
    <p:extLst>
      <p:ext uri="{BB962C8B-B14F-4D97-AF65-F5344CB8AC3E}">
        <p14:creationId xmlns:p14="http://schemas.microsoft.com/office/powerpoint/2010/main" val="2574402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B6BBB-B643-FFA9-6A22-977D0D1CB3B5}"/>
              </a:ext>
            </a:extLst>
          </p:cNvPr>
          <p:cNvSpPr>
            <a:spLocks noGrp="1"/>
          </p:cNvSpPr>
          <p:nvPr>
            <p:ph type="title"/>
          </p:nvPr>
        </p:nvSpPr>
        <p:spPr>
          <a:xfrm>
            <a:off x="457200" y="457200"/>
            <a:ext cx="10913633" cy="1149656"/>
          </a:xfrm>
        </p:spPr>
        <p:txBody>
          <a:bodyPr>
            <a:noAutofit/>
          </a:bodyPr>
          <a:lstStyle/>
          <a:p>
            <a:r>
              <a:rPr lang="en-US" sz="4000"/>
              <a:t>Alignment Embedded in the </a:t>
            </a:r>
            <a:br>
              <a:rPr lang="en-US" sz="4000"/>
            </a:br>
            <a:r>
              <a:rPr lang="en-US" sz="4000"/>
              <a:t>Language Charts</a:t>
            </a:r>
          </a:p>
        </p:txBody>
      </p:sp>
      <p:sp>
        <p:nvSpPr>
          <p:cNvPr id="4" name="Footer Placeholder 3">
            <a:extLst>
              <a:ext uri="{FF2B5EF4-FFF2-40B4-BE49-F238E27FC236}">
                <a16:creationId xmlns:a16="http://schemas.microsoft.com/office/drawing/2014/main" id="{0B6A7BF0-EE66-F7DB-E7BA-E8919CA8CEA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5" name="Text Placeholder 2">
            <a:extLst>
              <a:ext uri="{FF2B5EF4-FFF2-40B4-BE49-F238E27FC236}">
                <a16:creationId xmlns:a16="http://schemas.microsoft.com/office/drawing/2014/main" id="{77AA3531-8AF0-03A2-5119-DA568C25C97B}"/>
              </a:ext>
            </a:extLst>
          </p:cNvPr>
          <p:cNvSpPr>
            <a:spLocks noGrp="1"/>
          </p:cNvSpPr>
          <p:nvPr>
            <p:ph idx="1"/>
          </p:nvPr>
        </p:nvSpPr>
        <p:spPr>
          <a:xfrm>
            <a:off x="457200" y="1857532"/>
            <a:ext cx="7851913" cy="4330030"/>
          </a:xfrm>
        </p:spPr>
        <p:txBody>
          <a:bodyPr vert="horz" lIns="91440" tIns="45720" rIns="91440" bIns="45720" rtlCol="0" anchor="t">
            <a:normAutofit fontScale="85000" lnSpcReduction="20000"/>
          </a:bodyPr>
          <a:lstStyle/>
          <a:p>
            <a:pPr marL="50800" indent="0">
              <a:buNone/>
              <a:tabLst>
                <a:tab pos="2970213" algn="l"/>
              </a:tabLst>
            </a:pPr>
            <a:r>
              <a:rPr lang="en-US" sz="3300"/>
              <a:t>Create </a:t>
            </a:r>
            <a:r>
              <a:rPr lang="en-US" sz="3300" b="1">
                <a:solidFill>
                  <a:srgbClr val="0070C0"/>
                </a:solidFill>
              </a:rPr>
              <a:t>user-friendly</a:t>
            </a:r>
            <a:r>
              <a:rPr lang="en-US" sz="3300"/>
              <a:t> descriptors that align with the 2020 Proficiency Level Descriptors (PLDs).</a:t>
            </a:r>
            <a:r>
              <a:rPr lang="en-US" sz="3600"/>
              <a:t> </a:t>
            </a:r>
          </a:p>
          <a:p>
            <a:pPr marL="393700" indent="-342900">
              <a:tabLst>
                <a:tab pos="2970213" algn="l"/>
              </a:tabLst>
            </a:pPr>
            <a:r>
              <a:rPr lang="en-US" sz="2400" b="1"/>
              <a:t>Two modes of communication</a:t>
            </a:r>
            <a:r>
              <a:rPr lang="en-US" sz="2400"/>
              <a:t>—Expressive (Speaking, Writing, Representing) and Interpretive (Listening, Reading, Viewing) </a:t>
            </a:r>
          </a:p>
          <a:p>
            <a:pPr marL="393700" indent="-342900">
              <a:tabLst>
                <a:tab pos="2970213" algn="l"/>
              </a:tabLst>
            </a:pPr>
            <a:r>
              <a:rPr lang="en-US" sz="2400" b="1"/>
              <a:t>Six progressive levels of language proficiency </a:t>
            </a:r>
            <a:r>
              <a:rPr lang="en-US" sz="2400"/>
              <a:t>descriptive of what multilingual learners can do toward the end of each level</a:t>
            </a:r>
          </a:p>
          <a:p>
            <a:pPr marL="393700" indent="-342900">
              <a:spcAft>
                <a:spcPts val="0"/>
              </a:spcAft>
              <a:tabLst>
                <a:tab pos="2970213" algn="l"/>
              </a:tabLst>
            </a:pPr>
            <a:r>
              <a:rPr lang="en-US" sz="2400" b="1"/>
              <a:t>Three dimensions of language</a:t>
            </a:r>
            <a:r>
              <a:rPr lang="en-US" sz="2400"/>
              <a:t>—Discourse, Sentence, Word/Phrase </a:t>
            </a:r>
          </a:p>
          <a:p>
            <a:pPr lvl="2">
              <a:buFont typeface="Courier New" panose="02070309020205020404" pitchFamily="49" charset="0"/>
              <a:buChar char="o"/>
            </a:pPr>
            <a:r>
              <a:rPr lang="en-US" sz="2400" b="1"/>
              <a:t>Five Embedded Criteria of Language:</a:t>
            </a:r>
            <a:r>
              <a:rPr lang="en-US" sz="2400"/>
              <a:t> Organization, Cohesion, Density, Grammatical Complexity, and Precision</a:t>
            </a:r>
          </a:p>
        </p:txBody>
      </p:sp>
      <p:pic>
        <p:nvPicPr>
          <p:cNvPr id="6" name="Picture 5" descr="Screenshots of the six grade-level clusters of the WIDA 2020 Proficiency Level Descriptors.">
            <a:extLst>
              <a:ext uri="{FF2B5EF4-FFF2-40B4-BE49-F238E27FC236}">
                <a16:creationId xmlns:a16="http://schemas.microsoft.com/office/drawing/2014/main" id="{9C171942-63E0-DF35-3A23-2EC38339433D}"/>
              </a:ext>
            </a:extLst>
          </p:cNvPr>
          <p:cNvPicPr>
            <a:picLocks noChangeAspect="1"/>
          </p:cNvPicPr>
          <p:nvPr/>
        </p:nvPicPr>
        <p:blipFill>
          <a:blip r:embed="rId3"/>
          <a:stretch>
            <a:fillRect/>
          </a:stretch>
        </p:blipFill>
        <p:spPr>
          <a:xfrm>
            <a:off x="8309113" y="1622276"/>
            <a:ext cx="3021496" cy="4849153"/>
          </a:xfrm>
          <a:prstGeom prst="rect">
            <a:avLst/>
          </a:prstGeom>
        </p:spPr>
      </p:pic>
    </p:spTree>
    <p:extLst>
      <p:ext uri="{BB962C8B-B14F-4D97-AF65-F5344CB8AC3E}">
        <p14:creationId xmlns:p14="http://schemas.microsoft.com/office/powerpoint/2010/main" val="973926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AA928-28C3-3359-5C05-3E39D1242EEC}"/>
              </a:ext>
            </a:extLst>
          </p:cNvPr>
          <p:cNvSpPr>
            <a:spLocks noGrp="1"/>
          </p:cNvSpPr>
          <p:nvPr>
            <p:ph type="title"/>
          </p:nvPr>
        </p:nvSpPr>
        <p:spPr/>
        <p:txBody>
          <a:bodyPr/>
          <a:lstStyle/>
          <a:p>
            <a:r>
              <a:rPr lang="en-US"/>
              <a:t>Initial Exploration</a:t>
            </a:r>
          </a:p>
        </p:txBody>
      </p:sp>
    </p:spTree>
    <p:extLst>
      <p:ext uri="{BB962C8B-B14F-4D97-AF65-F5344CB8AC3E}">
        <p14:creationId xmlns:p14="http://schemas.microsoft.com/office/powerpoint/2010/main" val="2044580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E1FE-677E-A8B4-1577-3B67258DE6CD}"/>
              </a:ext>
            </a:extLst>
          </p:cNvPr>
          <p:cNvSpPr>
            <a:spLocks noGrp="1"/>
          </p:cNvSpPr>
          <p:nvPr>
            <p:ph type="title"/>
          </p:nvPr>
        </p:nvSpPr>
        <p:spPr/>
        <p:txBody>
          <a:bodyPr/>
          <a:lstStyle/>
          <a:p>
            <a:r>
              <a:rPr lang="en-US"/>
              <a:t>Two Formats</a:t>
            </a:r>
          </a:p>
        </p:txBody>
      </p:sp>
      <p:sp>
        <p:nvSpPr>
          <p:cNvPr id="3" name="Content Placeholder 2">
            <a:extLst>
              <a:ext uri="{FF2B5EF4-FFF2-40B4-BE49-F238E27FC236}">
                <a16:creationId xmlns:a16="http://schemas.microsoft.com/office/drawing/2014/main" id="{DF3EB728-921C-C692-0F66-928200DF3930}"/>
              </a:ext>
            </a:extLst>
          </p:cNvPr>
          <p:cNvSpPr>
            <a:spLocks noGrp="1"/>
          </p:cNvSpPr>
          <p:nvPr>
            <p:ph idx="1"/>
          </p:nvPr>
        </p:nvSpPr>
        <p:spPr>
          <a:xfrm>
            <a:off x="457200" y="1371599"/>
            <a:ext cx="10913633" cy="698603"/>
          </a:xfrm>
        </p:spPr>
        <p:txBody>
          <a:bodyPr/>
          <a:lstStyle/>
          <a:p>
            <a:r>
              <a:rPr lang="en-US"/>
              <a:t>Choose the format that best fits your workflow.</a:t>
            </a:r>
          </a:p>
        </p:txBody>
      </p:sp>
      <p:sp>
        <p:nvSpPr>
          <p:cNvPr id="4" name="Footer Placeholder 3">
            <a:extLst>
              <a:ext uri="{FF2B5EF4-FFF2-40B4-BE49-F238E27FC236}">
                <a16:creationId xmlns:a16="http://schemas.microsoft.com/office/drawing/2014/main" id="{5BBB047D-42AD-9C98-1CA6-7DE2AA48CA2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graphicFrame>
        <p:nvGraphicFramePr>
          <p:cNvPr id="5" name="Content Placeholder 4">
            <a:extLst>
              <a:ext uri="{FF2B5EF4-FFF2-40B4-BE49-F238E27FC236}">
                <a16:creationId xmlns:a16="http://schemas.microsoft.com/office/drawing/2014/main" id="{0E756218-C7FD-5A58-323C-0C4D3609552A}"/>
              </a:ext>
            </a:extLst>
          </p:cNvPr>
          <p:cNvGraphicFramePr>
            <a:graphicFrameLocks/>
          </p:cNvGraphicFramePr>
          <p:nvPr>
            <p:extLst>
              <p:ext uri="{D42A27DB-BD31-4B8C-83A1-F6EECF244321}">
                <p14:modId xmlns:p14="http://schemas.microsoft.com/office/powerpoint/2010/main" val="533690068"/>
              </p:ext>
            </p:extLst>
          </p:nvPr>
        </p:nvGraphicFramePr>
        <p:xfrm>
          <a:off x="457200" y="2286000"/>
          <a:ext cx="10995286" cy="3407098"/>
        </p:xfrm>
        <a:graphic>
          <a:graphicData uri="http://schemas.openxmlformats.org/drawingml/2006/table">
            <a:tbl>
              <a:tblPr firstRow="1" bandRow="1">
                <a:tableStyleId>{5940675A-B579-460E-94D1-54222C63F5DA}</a:tableStyleId>
              </a:tblPr>
              <a:tblGrid>
                <a:gridCol w="5497643">
                  <a:extLst>
                    <a:ext uri="{9D8B030D-6E8A-4147-A177-3AD203B41FA5}">
                      <a16:colId xmlns:a16="http://schemas.microsoft.com/office/drawing/2014/main" val="971698504"/>
                    </a:ext>
                  </a:extLst>
                </a:gridCol>
                <a:gridCol w="5497643">
                  <a:extLst>
                    <a:ext uri="{9D8B030D-6E8A-4147-A177-3AD203B41FA5}">
                      <a16:colId xmlns:a16="http://schemas.microsoft.com/office/drawing/2014/main" val="1193772886"/>
                    </a:ext>
                  </a:extLst>
                </a:gridCol>
              </a:tblGrid>
              <a:tr h="6645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a:solidFill>
                            <a:srgbClr val="CF4240"/>
                          </a:solidFill>
                          <a:latin typeface="Red Hat Text" panose="02010303040201060303" pitchFamily="2" charset="0"/>
                          <a:ea typeface="Red Hat Text" panose="02010303040201060303" pitchFamily="2" charset="0"/>
                          <a:cs typeface="Red Hat Text" panose="02010303040201060303" pitchFamily="2" charset="0"/>
                        </a:rPr>
                        <a:t>PDF</a:t>
                      </a:r>
                      <a:endParaRPr lang="en-US" sz="4400" b="1">
                        <a:solidFill>
                          <a:srgbClr val="CF4240"/>
                        </a:solidFill>
                        <a:latin typeface="Red Hat Text" panose="02010303040201060303" pitchFamily="2" charset="0"/>
                        <a:ea typeface="Red Hat Text" panose="02010303040201060303" pitchFamily="2" charset="0"/>
                        <a:cs typeface="Red Hat Text" panose="02010303040201060303"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kern="1200">
                          <a:solidFill>
                            <a:srgbClr val="CF4240"/>
                          </a:solidFill>
                          <a:latin typeface="Red Hat Text" panose="02010303040201060303" pitchFamily="2" charset="0"/>
                          <a:ea typeface="Red Hat Text" panose="02010303040201060303" pitchFamily="2" charset="0"/>
                          <a:cs typeface="Red Hat Text" panose="02010303040201060303" pitchFamily="2" charset="0"/>
                        </a:rPr>
                        <a:t>Spreadsheet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31428649"/>
                  </a:ext>
                </a:extLst>
              </a:tr>
              <a:tr h="2706058">
                <a:tc>
                  <a:txBody>
                    <a:bodyPr/>
                    <a:lstStyle/>
                    <a:p>
                      <a:pPr marL="342900" indent="-342900">
                        <a:buFont typeface="Arial" panose="020B0604020202020204" pitchFamily="34" charset="0"/>
                        <a:buChar char="•"/>
                      </a:pPr>
                      <a:r>
                        <a:rPr lang="en-US" sz="2400">
                          <a:latin typeface="Red Hat Text" panose="02010303040201060303" pitchFamily="2" charset="0"/>
                          <a:ea typeface="Red Hat Text" panose="02010303040201060303" pitchFamily="2" charset="0"/>
                          <a:cs typeface="Red Hat Text" panose="02010303040201060303" pitchFamily="2" charset="0"/>
                        </a:rPr>
                        <a:t>Fixed and static—maintain consistency in use.</a:t>
                      </a:r>
                    </a:p>
                    <a:p>
                      <a:pPr marL="285750" indent="-285750">
                        <a:buFont typeface="Arial" panose="020B0604020202020204" pitchFamily="34" charset="0"/>
                        <a:buChar char="•"/>
                      </a:pPr>
                      <a:r>
                        <a:rPr lang="en-US" sz="2400">
                          <a:latin typeface="Red Hat Text" panose="02010303040201060303" pitchFamily="2" charset="0"/>
                          <a:ea typeface="Red Hat Text" panose="02010303040201060303" pitchFamily="2" charset="0"/>
                          <a:cs typeface="Red Hat Text" panose="02010303040201060303" pitchFamily="2" charset="0"/>
                        </a:rPr>
                        <a:t>Preservable appearance—easily shared</a:t>
                      </a:r>
                    </a:p>
                    <a:p>
                      <a:pPr marL="285750" indent="-285750">
                        <a:buFont typeface="Arial" panose="020B0604020202020204" pitchFamily="34" charset="0"/>
                        <a:buChar char="•"/>
                      </a:pPr>
                      <a:r>
                        <a:rPr lang="en-US" sz="2400">
                          <a:latin typeface="Red Hat Text" panose="02010303040201060303" pitchFamily="2" charset="0"/>
                          <a:ea typeface="Red Hat Text" panose="02010303040201060303" pitchFamily="2" charset="0"/>
                          <a:cs typeface="Red Hat Text" panose="02010303040201060303" pitchFamily="2" charset="0"/>
                        </a:rPr>
                        <a:t>Easily archived as a portfolio coversheet to monitor student progress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spcAft>
                          <a:spcPts val="600"/>
                        </a:spcAft>
                        <a:buFont typeface="Arial" panose="020B0604020202020204" pitchFamily="34" charset="0"/>
                        <a:buChar char="•"/>
                      </a:pPr>
                      <a:r>
                        <a:rPr lang="en-US" sz="2400">
                          <a:latin typeface="Red Hat Text" panose="02010303040201060303" pitchFamily="2" charset="0"/>
                          <a:ea typeface="Red Hat Text" panose="02010303040201060303" pitchFamily="2" charset="0"/>
                          <a:cs typeface="Red Hat Text" panose="02010303040201060303" pitchFamily="2" charset="0"/>
                        </a:rPr>
                        <a:t>Flexible—manipulate individual cells of the chart to plan instruction and classroom assessment</a:t>
                      </a:r>
                    </a:p>
                    <a:p>
                      <a:pPr marL="342900" indent="-342900">
                        <a:buFont typeface="Arial" panose="020B0604020202020204" pitchFamily="34" charset="0"/>
                        <a:buChar char="•"/>
                      </a:pPr>
                      <a:r>
                        <a:rPr lang="en-US" sz="2400">
                          <a:latin typeface="Red Hat Text" panose="02010303040201060303" pitchFamily="2" charset="0"/>
                          <a:ea typeface="Red Hat Text" panose="02010303040201060303" pitchFamily="2" charset="0"/>
                          <a:cs typeface="Red Hat Text" panose="02010303040201060303" pitchFamily="2" charset="0"/>
                        </a:rPr>
                        <a:t>Filterable—organize cells by any column or row for student grouping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46303233"/>
                  </a:ext>
                </a:extLst>
              </a:tr>
            </a:tbl>
          </a:graphicData>
        </a:graphic>
      </p:graphicFrame>
      <p:pic>
        <p:nvPicPr>
          <p:cNvPr id="6" name="Picture 5" descr="PDF icon">
            <a:extLst>
              <a:ext uri="{FF2B5EF4-FFF2-40B4-BE49-F238E27FC236}">
                <a16:creationId xmlns:a16="http://schemas.microsoft.com/office/drawing/2014/main" id="{63B0E5E2-FBB3-A63A-D9AA-7B8D3EA6894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909267" y="2070202"/>
            <a:ext cx="983166" cy="936686"/>
          </a:xfrm>
          <a:prstGeom prst="rect">
            <a:avLst/>
          </a:prstGeom>
        </p:spPr>
      </p:pic>
      <p:pic>
        <p:nvPicPr>
          <p:cNvPr id="7" name="Picture 6" descr="Spreadsheet icon">
            <a:extLst>
              <a:ext uri="{FF2B5EF4-FFF2-40B4-BE49-F238E27FC236}">
                <a16:creationId xmlns:a16="http://schemas.microsoft.com/office/drawing/2014/main" id="{A5FCC989-A85B-2797-51DC-2717C99EACB5}"/>
              </a:ext>
            </a:extLst>
          </p:cNvPr>
          <p:cNvPicPr>
            <a:picLocks noChangeAspect="1"/>
          </p:cNvPicPr>
          <p:nvPr/>
        </p:nvPicPr>
        <p:blipFill>
          <a:blip r:embed="rId5"/>
          <a:stretch>
            <a:fillRect/>
          </a:stretch>
        </p:blipFill>
        <p:spPr>
          <a:xfrm>
            <a:off x="9562022" y="2136855"/>
            <a:ext cx="885192" cy="803380"/>
          </a:xfrm>
          <a:prstGeom prst="rect">
            <a:avLst/>
          </a:prstGeom>
        </p:spPr>
      </p:pic>
    </p:spTree>
    <p:extLst>
      <p:ext uri="{BB962C8B-B14F-4D97-AF65-F5344CB8AC3E}">
        <p14:creationId xmlns:p14="http://schemas.microsoft.com/office/powerpoint/2010/main" val="3708761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4067D-0D27-D368-9AF0-CD98F30114B1}"/>
              </a:ext>
            </a:extLst>
          </p:cNvPr>
          <p:cNvSpPr>
            <a:spLocks noGrp="1"/>
          </p:cNvSpPr>
          <p:nvPr>
            <p:ph type="title"/>
          </p:nvPr>
        </p:nvSpPr>
        <p:spPr/>
        <p:txBody>
          <a:bodyPr/>
          <a:lstStyle/>
          <a:p>
            <a:r>
              <a:rPr lang="en-US" sz="4800"/>
              <a:t>Language Charts</a:t>
            </a:r>
            <a:r>
              <a:rPr lang="en-US"/>
              <a:t>—</a:t>
            </a:r>
            <a:r>
              <a:rPr lang="en-US" sz="4800"/>
              <a:t>PDF</a:t>
            </a:r>
            <a:endParaRPr lang="en-US"/>
          </a:p>
        </p:txBody>
      </p:sp>
      <p:sp>
        <p:nvSpPr>
          <p:cNvPr id="4" name="Footer Placeholder 3">
            <a:extLst>
              <a:ext uri="{FF2B5EF4-FFF2-40B4-BE49-F238E27FC236}">
                <a16:creationId xmlns:a16="http://schemas.microsoft.com/office/drawing/2014/main" id="{7D0A70EE-3310-619D-522C-489AA454F94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6" name="TextBox 5">
            <a:extLst>
              <a:ext uri="{FF2B5EF4-FFF2-40B4-BE49-F238E27FC236}">
                <a16:creationId xmlns:a16="http://schemas.microsoft.com/office/drawing/2014/main" id="{7E4E7264-4EF2-2E44-1A92-53844493289B}"/>
              </a:ext>
            </a:extLst>
          </p:cNvPr>
          <p:cNvSpPr txBox="1"/>
          <p:nvPr/>
        </p:nvSpPr>
        <p:spPr>
          <a:xfrm>
            <a:off x="341392" y="1600200"/>
            <a:ext cx="3914666" cy="2554545"/>
          </a:xfrm>
          <a:prstGeom prst="rect">
            <a:avLst/>
          </a:prstGeom>
          <a:noFill/>
        </p:spPr>
        <p:txBody>
          <a:bodyPr wrap="square">
            <a:spAutoFit/>
          </a:bodyPr>
          <a:lstStyle/>
          <a:p>
            <a:pPr marL="0" indent="0">
              <a:buNone/>
            </a:pPr>
            <a:r>
              <a:rPr lang="en-US" sz="3200">
                <a:latin typeface="Red Hat Display" panose="02010303040201060303" pitchFamily="2" charset="0"/>
                <a:ea typeface="Red Hat Display" panose="02010303040201060303" pitchFamily="2" charset="0"/>
                <a:cs typeface="Red Hat Display" panose="02010303040201060303" pitchFamily="2" charset="0"/>
              </a:rPr>
              <a:t>Please explore the </a:t>
            </a:r>
            <a:r>
              <a:rPr lang="en-US" sz="3200" b="0">
                <a:latin typeface="Red Hat Display" panose="02010303040201060303" pitchFamily="2" charset="0"/>
                <a:ea typeface="Red Hat Display" panose="02010303040201060303" pitchFamily="2" charset="0"/>
                <a:cs typeface="Red Hat Display" panose="02010303040201060303" pitchFamily="2" charset="0"/>
              </a:rPr>
              <a:t>Introduction:</a:t>
            </a:r>
            <a:endParaRPr lang="en-US" sz="3200">
              <a:latin typeface="Red Hat Display" panose="02010303040201060303" pitchFamily="2" charset="0"/>
              <a:ea typeface="Red Hat Display" panose="02010303040201060303" pitchFamily="2" charset="0"/>
              <a:cs typeface="Red Hat Display" panose="02010303040201060303" pitchFamily="2" charset="0"/>
            </a:endParaRPr>
          </a:p>
          <a:p>
            <a:pPr marL="914400" lvl="1" indent="-457200">
              <a:buFont typeface="Arial" panose="020B0604020202020204" pitchFamily="34" charset="0"/>
              <a:buChar char="•"/>
            </a:pPr>
            <a:r>
              <a:rPr lang="en-US" sz="3200" b="1">
                <a:effectLst/>
                <a:latin typeface="Red Hat Display" panose="02010303040201060303" pitchFamily="2" charset="0"/>
                <a:ea typeface="Red Hat Display" panose="02010303040201060303" pitchFamily="2" charset="0"/>
                <a:cs typeface="Red Hat Display" panose="02010303040201060303" pitchFamily="2" charset="0"/>
              </a:rPr>
              <a:t>Purposes</a:t>
            </a:r>
          </a:p>
          <a:p>
            <a:pPr marL="914400" lvl="1" indent="-457200">
              <a:buFont typeface="Arial" panose="020B0604020202020204" pitchFamily="34" charset="0"/>
              <a:buChar char="•"/>
            </a:pPr>
            <a:r>
              <a:rPr lang="en-US" sz="3200" b="1">
                <a:effectLst/>
                <a:latin typeface="Red Hat Display" panose="02010303040201060303" pitchFamily="2" charset="0"/>
                <a:ea typeface="Red Hat Display" panose="02010303040201060303" pitchFamily="2" charset="0"/>
                <a:cs typeface="Red Hat Display" panose="02010303040201060303" pitchFamily="2" charset="0"/>
              </a:rPr>
              <a:t>Organization</a:t>
            </a:r>
          </a:p>
          <a:p>
            <a:pPr marL="914400" lvl="1" indent="-457200">
              <a:buFont typeface="Arial" panose="020B0604020202020204" pitchFamily="34" charset="0"/>
              <a:buChar char="•"/>
            </a:pPr>
            <a:r>
              <a:rPr lang="en-US" sz="3200" b="1">
                <a:effectLst/>
                <a:latin typeface="Red Hat Display" panose="02010303040201060303" pitchFamily="2" charset="0"/>
                <a:ea typeface="Red Hat Display" panose="02010303040201060303" pitchFamily="2" charset="0"/>
                <a:cs typeface="Red Hat Display" panose="02010303040201060303" pitchFamily="2" charset="0"/>
              </a:rPr>
              <a:t>Highlights</a:t>
            </a:r>
            <a:endParaRPr lang="en-US" sz="3200">
              <a:latin typeface="Red Hat Display" panose="02010303040201060303" pitchFamily="2" charset="0"/>
              <a:ea typeface="Red Hat Display" panose="02010303040201060303" pitchFamily="2" charset="0"/>
              <a:cs typeface="Red Hat Display" panose="02010303040201060303" pitchFamily="2" charset="0"/>
            </a:endParaRPr>
          </a:p>
        </p:txBody>
      </p:sp>
      <p:pic>
        <p:nvPicPr>
          <p:cNvPr id="5" name="Picture 4" descr="Image that shows the text from the Language Charts Introduction.">
            <a:extLst>
              <a:ext uri="{FF2B5EF4-FFF2-40B4-BE49-F238E27FC236}">
                <a16:creationId xmlns:a16="http://schemas.microsoft.com/office/drawing/2014/main" id="{9F99664D-63A3-6973-7107-1034A2ACF1B8}"/>
              </a:ext>
            </a:extLst>
          </p:cNvPr>
          <p:cNvPicPr>
            <a:picLocks noChangeAspect="1"/>
          </p:cNvPicPr>
          <p:nvPr/>
        </p:nvPicPr>
        <p:blipFill>
          <a:blip r:embed="rId3"/>
          <a:stretch>
            <a:fillRect/>
          </a:stretch>
        </p:blipFill>
        <p:spPr>
          <a:xfrm>
            <a:off x="4966814" y="1600200"/>
            <a:ext cx="6294231" cy="4707775"/>
          </a:xfrm>
          <a:prstGeom prst="rect">
            <a:avLst/>
          </a:prstGeom>
        </p:spPr>
      </p:pic>
      <p:pic>
        <p:nvPicPr>
          <p:cNvPr id="7" name="Picture 6" descr="PDF icon">
            <a:extLst>
              <a:ext uri="{FF2B5EF4-FFF2-40B4-BE49-F238E27FC236}">
                <a16:creationId xmlns:a16="http://schemas.microsoft.com/office/drawing/2014/main" id="{487B08B1-9DFE-82BE-0A58-32E62A16CF5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031295" y="104864"/>
            <a:ext cx="1229751" cy="1484564"/>
          </a:xfrm>
          <a:prstGeom prst="rect">
            <a:avLst/>
          </a:prstGeom>
        </p:spPr>
      </p:pic>
    </p:spTree>
    <p:extLst>
      <p:ext uri="{BB962C8B-B14F-4D97-AF65-F5344CB8AC3E}">
        <p14:creationId xmlns:p14="http://schemas.microsoft.com/office/powerpoint/2010/main" val="3402652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5556B-7760-F2DC-9886-71CEB47B9F7C}"/>
              </a:ext>
            </a:extLst>
          </p:cNvPr>
          <p:cNvSpPr>
            <a:spLocks noGrp="1"/>
          </p:cNvSpPr>
          <p:nvPr>
            <p:ph type="title"/>
          </p:nvPr>
        </p:nvSpPr>
        <p:spPr/>
        <p:txBody>
          <a:bodyPr/>
          <a:lstStyle/>
          <a:p>
            <a:r>
              <a:rPr lang="en-US"/>
              <a:t>Language Charts—PDF Reflection</a:t>
            </a:r>
          </a:p>
        </p:txBody>
      </p:sp>
      <p:sp>
        <p:nvSpPr>
          <p:cNvPr id="4" name="Footer Placeholder 3">
            <a:extLst>
              <a:ext uri="{FF2B5EF4-FFF2-40B4-BE49-F238E27FC236}">
                <a16:creationId xmlns:a16="http://schemas.microsoft.com/office/drawing/2014/main" id="{50D6CC7C-D630-FBE8-DA23-1A8AC65795A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graphicFrame>
        <p:nvGraphicFramePr>
          <p:cNvPr id="5" name="Table 4">
            <a:extLst>
              <a:ext uri="{FF2B5EF4-FFF2-40B4-BE49-F238E27FC236}">
                <a16:creationId xmlns:a16="http://schemas.microsoft.com/office/drawing/2014/main" id="{61B7C1A1-83CC-92C3-D008-04BF8FAB84D0}"/>
              </a:ext>
            </a:extLst>
          </p:cNvPr>
          <p:cNvGraphicFramePr>
            <a:graphicFrameLocks noGrp="1"/>
          </p:cNvGraphicFramePr>
          <p:nvPr>
            <p:extLst>
              <p:ext uri="{D42A27DB-BD31-4B8C-83A1-F6EECF244321}">
                <p14:modId xmlns:p14="http://schemas.microsoft.com/office/powerpoint/2010/main" val="657175159"/>
              </p:ext>
            </p:extLst>
          </p:nvPr>
        </p:nvGraphicFramePr>
        <p:xfrm>
          <a:off x="457200" y="1600200"/>
          <a:ext cx="10722634" cy="3847973"/>
        </p:xfrm>
        <a:graphic>
          <a:graphicData uri="http://schemas.openxmlformats.org/drawingml/2006/table">
            <a:tbl>
              <a:tblPr firstRow="1" bandRow="1">
                <a:tableStyleId>{2D5ABB26-0587-4C30-8999-92F81FD0307C}</a:tableStyleId>
              </a:tblPr>
              <a:tblGrid>
                <a:gridCol w="4519894">
                  <a:extLst>
                    <a:ext uri="{9D8B030D-6E8A-4147-A177-3AD203B41FA5}">
                      <a16:colId xmlns:a16="http://schemas.microsoft.com/office/drawing/2014/main" val="3075509376"/>
                    </a:ext>
                  </a:extLst>
                </a:gridCol>
                <a:gridCol w="212730">
                  <a:extLst>
                    <a:ext uri="{9D8B030D-6E8A-4147-A177-3AD203B41FA5}">
                      <a16:colId xmlns:a16="http://schemas.microsoft.com/office/drawing/2014/main" val="568201782"/>
                    </a:ext>
                  </a:extLst>
                </a:gridCol>
                <a:gridCol w="5990010">
                  <a:extLst>
                    <a:ext uri="{9D8B030D-6E8A-4147-A177-3AD203B41FA5}">
                      <a16:colId xmlns:a16="http://schemas.microsoft.com/office/drawing/2014/main" val="1790304484"/>
                    </a:ext>
                  </a:extLst>
                </a:gridCol>
              </a:tblGrid>
              <a:tr h="3847973">
                <a:tc>
                  <a:txBody>
                    <a:bodyPr/>
                    <a:lstStyle/>
                    <a:p>
                      <a:pPr marL="0" indent="0">
                        <a:buNone/>
                      </a:pPr>
                      <a:r>
                        <a:rPr lang="en-US" sz="3200">
                          <a:latin typeface="Red Hat Text" panose="02010303040201060303" pitchFamily="2" charset="0"/>
                          <a:ea typeface="Red Hat Text" panose="02010303040201060303" pitchFamily="2" charset="0"/>
                          <a:cs typeface="Red Hat Text" panose="02010303040201060303" pitchFamily="2" charset="0"/>
                        </a:rPr>
                        <a:t>Please explore the </a:t>
                      </a:r>
                      <a:r>
                        <a:rPr lang="en-US" sz="3200" b="0">
                          <a:latin typeface="Red Hat Text" panose="02010303040201060303" pitchFamily="2" charset="0"/>
                          <a:ea typeface="Red Hat Text" panose="02010303040201060303" pitchFamily="2" charset="0"/>
                          <a:cs typeface="Red Hat Text" panose="02010303040201060303" pitchFamily="2" charset="0"/>
                        </a:rPr>
                        <a:t>Introduction:</a:t>
                      </a:r>
                      <a:endParaRPr lang="en-US" sz="3200">
                        <a:latin typeface="Red Hat Text" panose="02010303040201060303" pitchFamily="2" charset="0"/>
                        <a:ea typeface="Red Hat Text" panose="02010303040201060303" pitchFamily="2" charset="0"/>
                        <a:cs typeface="Red Hat Text" panose="02010303040201060303" pitchFamily="2" charset="0"/>
                      </a:endParaRPr>
                    </a:p>
                    <a:p>
                      <a:pPr marL="914400" lvl="1" indent="-457200">
                        <a:buFont typeface="Arial" panose="020B0604020202020204" pitchFamily="34" charset="0"/>
                        <a:buChar char="•"/>
                      </a:pPr>
                      <a:r>
                        <a:rPr lang="en-US" sz="3200" b="1">
                          <a:effectLst/>
                          <a:latin typeface="Red Hat Text" panose="02010303040201060303" pitchFamily="2" charset="0"/>
                          <a:ea typeface="Red Hat Text" panose="02010303040201060303" pitchFamily="2" charset="0"/>
                          <a:cs typeface="Red Hat Text" panose="02010303040201060303" pitchFamily="2" charset="0"/>
                        </a:rPr>
                        <a:t>Purposes</a:t>
                      </a:r>
                    </a:p>
                    <a:p>
                      <a:pPr marL="914400" lvl="1" indent="-457200">
                        <a:buFont typeface="Arial" panose="020B0604020202020204" pitchFamily="34" charset="0"/>
                        <a:buChar char="•"/>
                      </a:pPr>
                      <a:r>
                        <a:rPr lang="en-US" sz="3200" b="1">
                          <a:effectLst/>
                          <a:latin typeface="Red Hat Text" panose="02010303040201060303" pitchFamily="2" charset="0"/>
                          <a:ea typeface="Red Hat Text" panose="02010303040201060303" pitchFamily="2" charset="0"/>
                          <a:cs typeface="Red Hat Text" panose="02010303040201060303" pitchFamily="2" charset="0"/>
                        </a:rPr>
                        <a:t>Organization</a:t>
                      </a:r>
                    </a:p>
                    <a:p>
                      <a:pPr marL="914400" lvl="1" indent="-457200">
                        <a:buFont typeface="Arial" panose="020B0604020202020204" pitchFamily="34" charset="0"/>
                        <a:buChar char="•"/>
                      </a:pPr>
                      <a:r>
                        <a:rPr lang="en-US" sz="3200" b="1">
                          <a:effectLst/>
                          <a:latin typeface="Red Hat Text" panose="02010303040201060303" pitchFamily="2" charset="0"/>
                          <a:ea typeface="Red Hat Text" panose="02010303040201060303" pitchFamily="2" charset="0"/>
                          <a:cs typeface="Red Hat Text" panose="02010303040201060303" pitchFamily="2" charset="0"/>
                        </a:rPr>
                        <a:t>Highlights</a:t>
                      </a:r>
                      <a:endParaRPr lang="en-US" sz="3200">
                        <a:latin typeface="Red Hat Text" panose="02010303040201060303" pitchFamily="2" charset="0"/>
                        <a:ea typeface="Red Hat Text" panose="02010303040201060303" pitchFamily="2" charset="0"/>
                        <a:cs typeface="Red Hat Text" panose="02010303040201060303" pitchFamily="2" charset="0"/>
                      </a:endParaRPr>
                    </a:p>
                  </a:txBody>
                  <a:tcPr/>
                </a:tc>
                <a:tc>
                  <a:txBody>
                    <a:bodyPr/>
                    <a:lstStyle/>
                    <a:p>
                      <a:endParaRPr lang="en-US" sz="3600">
                        <a:latin typeface="Red Hat Text" panose="02010303040201060303" pitchFamily="2" charset="0"/>
                        <a:ea typeface="Red Hat Text" panose="02010303040201060303" pitchFamily="2" charset="0"/>
                        <a:cs typeface="Red Hat Text" panose="02010303040201060303" pitchFamily="2" charset="0"/>
                      </a:endParaRPr>
                    </a:p>
                  </a:txBody>
                  <a:tcPr/>
                </a:tc>
                <a:tc>
                  <a:txBody>
                    <a:bodyPr/>
                    <a:lstStyle/>
                    <a:p>
                      <a:pPr marL="0" indent="0">
                        <a:buFont typeface="Arial" panose="020B0604020202020204" pitchFamily="34" charset="0"/>
                        <a:buNone/>
                      </a:pPr>
                      <a:r>
                        <a:rPr lang="en-US" sz="3600" b="0" kern="1200">
                          <a:solidFill>
                            <a:schemeClr val="tx1"/>
                          </a:solidFill>
                          <a:latin typeface="Red Hat Text" panose="02010303040201060303" pitchFamily="2" charset="0"/>
                          <a:ea typeface="Red Hat Text" panose="02010303040201060303" pitchFamily="2" charset="0"/>
                          <a:cs typeface="Red Hat Text" panose="02010303040201060303" pitchFamily="2" charset="0"/>
                        </a:rPr>
                        <a:t>Please share:</a:t>
                      </a:r>
                    </a:p>
                    <a:p>
                      <a:pPr marL="571500" indent="-571500">
                        <a:buFont typeface="Arial" panose="020B0604020202020204" pitchFamily="34" charset="0"/>
                        <a:buChar char="•"/>
                      </a:pPr>
                      <a:r>
                        <a:rPr lang="en-US" sz="3200" b="0" kern="1200">
                          <a:solidFill>
                            <a:schemeClr val="tx1"/>
                          </a:solidFill>
                          <a:latin typeface="Red Hat Text" panose="02010303040201060303" pitchFamily="2" charset="0"/>
                          <a:ea typeface="Red Hat Text" panose="02010303040201060303" pitchFamily="2" charset="0"/>
                          <a:cs typeface="Red Hat Text" panose="02010303040201060303" pitchFamily="2" charset="0"/>
                        </a:rPr>
                        <a:t>One initial </a:t>
                      </a:r>
                      <a:r>
                        <a:rPr lang="en-US" sz="3200" b="1" kern="1200">
                          <a:solidFill>
                            <a:srgbClr val="3C99D5"/>
                          </a:solidFill>
                          <a:latin typeface="Red Hat Text" panose="02010303040201060303" pitchFamily="2" charset="0"/>
                          <a:ea typeface="Red Hat Text" panose="02010303040201060303" pitchFamily="2" charset="0"/>
                          <a:cs typeface="Red Hat Text" panose="02010303040201060303" pitchFamily="2" charset="0"/>
                        </a:rPr>
                        <a:t>thought</a:t>
                      </a:r>
                      <a:r>
                        <a:rPr lang="en-US" sz="3200" b="0" kern="1200">
                          <a:solidFill>
                            <a:schemeClr val="tx1"/>
                          </a:solidFill>
                          <a:latin typeface="Red Hat Text" panose="02010303040201060303" pitchFamily="2" charset="0"/>
                          <a:ea typeface="Red Hat Text" panose="02010303040201060303" pitchFamily="2" charset="0"/>
                          <a:cs typeface="Red Hat Text" panose="02010303040201060303" pitchFamily="2" charset="0"/>
                        </a:rPr>
                        <a:t> </a:t>
                      </a:r>
                    </a:p>
                    <a:p>
                      <a:pPr marL="571500" indent="-571500">
                        <a:buFont typeface="Arial" panose="020B0604020202020204" pitchFamily="34" charset="0"/>
                        <a:buChar char="•"/>
                      </a:pPr>
                      <a:r>
                        <a:rPr lang="en-US" sz="3200" b="0" kern="1200">
                          <a:solidFill>
                            <a:schemeClr val="tx1"/>
                          </a:solidFill>
                          <a:latin typeface="Red Hat Text" panose="02010303040201060303" pitchFamily="2" charset="0"/>
                          <a:ea typeface="Red Hat Text" panose="02010303040201060303" pitchFamily="2" charset="0"/>
                          <a:cs typeface="Red Hat Text" panose="02010303040201060303" pitchFamily="2" charset="0"/>
                        </a:rPr>
                        <a:t>One</a:t>
                      </a:r>
                      <a:r>
                        <a:rPr lang="en-US" sz="3200" b="1" kern="1200">
                          <a:solidFill>
                            <a:srgbClr val="00B050"/>
                          </a:solidFill>
                          <a:latin typeface="Red Hat Text" panose="02010303040201060303" pitchFamily="2" charset="0"/>
                          <a:ea typeface="Red Hat Text" panose="02010303040201060303" pitchFamily="2" charset="0"/>
                          <a:cs typeface="Red Hat Text" panose="02010303040201060303" pitchFamily="2" charset="0"/>
                        </a:rPr>
                        <a:t> </a:t>
                      </a:r>
                      <a:r>
                        <a:rPr lang="en-US" sz="3200" b="1" kern="1200">
                          <a:solidFill>
                            <a:srgbClr val="609C33"/>
                          </a:solidFill>
                          <a:latin typeface="Red Hat Text" panose="02010303040201060303" pitchFamily="2" charset="0"/>
                          <a:ea typeface="Red Hat Text" panose="02010303040201060303" pitchFamily="2" charset="0"/>
                          <a:cs typeface="Red Hat Text" panose="02010303040201060303" pitchFamily="2" charset="0"/>
                        </a:rPr>
                        <a:t>question</a:t>
                      </a:r>
                      <a:r>
                        <a:rPr lang="en-US" sz="3200" b="1" kern="1200">
                          <a:solidFill>
                            <a:srgbClr val="00B050"/>
                          </a:solidFill>
                          <a:latin typeface="Red Hat Text" panose="02010303040201060303" pitchFamily="2" charset="0"/>
                          <a:ea typeface="Red Hat Text" panose="02010303040201060303" pitchFamily="2" charset="0"/>
                          <a:cs typeface="Red Hat Text" panose="02010303040201060303" pitchFamily="2" charset="0"/>
                        </a:rPr>
                        <a:t> </a:t>
                      </a:r>
                      <a:r>
                        <a:rPr lang="en-US" sz="3200" kern="1200">
                          <a:solidFill>
                            <a:schemeClr val="tx1"/>
                          </a:solidFill>
                          <a:latin typeface="Red Hat Text" panose="02010303040201060303" pitchFamily="2" charset="0"/>
                          <a:ea typeface="Red Hat Text" panose="02010303040201060303" pitchFamily="2" charset="0"/>
                          <a:cs typeface="Red Hat Text" panose="02010303040201060303" pitchFamily="2" charset="0"/>
                        </a:rPr>
                        <a:t>that comes to mind</a:t>
                      </a:r>
                    </a:p>
                    <a:p>
                      <a:pPr marL="571500" indent="-571500">
                        <a:buFont typeface="Arial" panose="020B0604020202020204" pitchFamily="34" charset="0"/>
                        <a:buChar char="•"/>
                      </a:pPr>
                      <a:r>
                        <a:rPr lang="en-US" sz="3200" b="0" kern="1200">
                          <a:solidFill>
                            <a:schemeClr val="tx1"/>
                          </a:solidFill>
                          <a:latin typeface="Red Hat Text" panose="02010303040201060303" pitchFamily="2" charset="0"/>
                          <a:ea typeface="Red Hat Text" panose="02010303040201060303" pitchFamily="2" charset="0"/>
                          <a:cs typeface="Red Hat Text" panose="02010303040201060303" pitchFamily="2" charset="0"/>
                        </a:rPr>
                        <a:t>One</a:t>
                      </a:r>
                      <a:r>
                        <a:rPr lang="en-US" sz="3200" b="1">
                          <a:solidFill>
                            <a:srgbClr val="0070C0"/>
                          </a:solidFill>
                          <a:latin typeface="Red Hat Text" panose="02010303040201060303" pitchFamily="2" charset="0"/>
                          <a:ea typeface="Red Hat Text" panose="02010303040201060303" pitchFamily="2" charset="0"/>
                          <a:cs typeface="Red Hat Text" panose="02010303040201060303" pitchFamily="2" charset="0"/>
                        </a:rPr>
                        <a:t> </a:t>
                      </a:r>
                      <a:r>
                        <a:rPr lang="en-US" sz="3200" b="1">
                          <a:solidFill>
                            <a:srgbClr val="936FB1"/>
                          </a:solidFill>
                          <a:latin typeface="Red Hat Text" panose="02010303040201060303" pitchFamily="2" charset="0"/>
                          <a:ea typeface="Red Hat Text" panose="02010303040201060303" pitchFamily="2" charset="0"/>
                          <a:cs typeface="Red Hat Text" panose="02010303040201060303" pitchFamily="2" charset="0"/>
                        </a:rPr>
                        <a:t>connection</a:t>
                      </a:r>
                      <a:r>
                        <a:rPr lang="en-US" sz="3200" b="1">
                          <a:latin typeface="Red Hat Text" panose="02010303040201060303" pitchFamily="2" charset="0"/>
                          <a:ea typeface="Red Hat Text" panose="02010303040201060303" pitchFamily="2" charset="0"/>
                          <a:cs typeface="Red Hat Text" panose="02010303040201060303" pitchFamily="2" charset="0"/>
                        </a:rPr>
                        <a:t> </a:t>
                      </a:r>
                      <a:r>
                        <a:rPr lang="en-US" sz="3200" b="0">
                          <a:latin typeface="Red Hat Text" panose="02010303040201060303" pitchFamily="2" charset="0"/>
                          <a:ea typeface="Red Hat Text" panose="02010303040201060303" pitchFamily="2" charset="0"/>
                          <a:cs typeface="Red Hat Text" panose="02010303040201060303" pitchFamily="2" charset="0"/>
                        </a:rPr>
                        <a:t>with your current classroom assessment practices</a:t>
                      </a:r>
                      <a:endParaRPr lang="en-US" sz="3200" b="0" kern="1200">
                        <a:solidFill>
                          <a:schemeClr val="tx1"/>
                        </a:solidFill>
                        <a:latin typeface="Red Hat Text" panose="02010303040201060303" pitchFamily="2" charset="0"/>
                        <a:ea typeface="Red Hat Text" panose="02010303040201060303" pitchFamily="2" charset="0"/>
                        <a:cs typeface="Red Hat Text" panose="02010303040201060303" pitchFamily="2" charset="0"/>
                      </a:endParaRPr>
                    </a:p>
                  </a:txBody>
                  <a:tcPr/>
                </a:tc>
                <a:extLst>
                  <a:ext uri="{0D108BD9-81ED-4DB2-BD59-A6C34878D82A}">
                    <a16:rowId xmlns:a16="http://schemas.microsoft.com/office/drawing/2014/main" val="932862732"/>
                  </a:ext>
                </a:extLst>
              </a:tr>
            </a:tbl>
          </a:graphicData>
        </a:graphic>
      </p:graphicFrame>
      <p:pic>
        <p:nvPicPr>
          <p:cNvPr id="6" name="Picture 5" descr="PDF icon.">
            <a:extLst>
              <a:ext uri="{FF2B5EF4-FFF2-40B4-BE49-F238E27FC236}">
                <a16:creationId xmlns:a16="http://schemas.microsoft.com/office/drawing/2014/main" id="{FD5AAC7B-017D-1CB7-6C68-24B6509CEE7B}"/>
              </a:ext>
              <a:ext uri="{C183D7F6-B498-43B3-948B-1728B52AA6E4}">
                <adec:decorative xmlns:adec="http://schemas.microsoft.com/office/drawing/2017/decorative" val="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950083" y="5136236"/>
            <a:ext cx="1229751" cy="1484564"/>
          </a:xfrm>
          <a:prstGeom prst="rect">
            <a:avLst/>
          </a:prstGeom>
        </p:spPr>
      </p:pic>
    </p:spTree>
    <p:extLst>
      <p:ext uri="{BB962C8B-B14F-4D97-AF65-F5344CB8AC3E}">
        <p14:creationId xmlns:p14="http://schemas.microsoft.com/office/powerpoint/2010/main" val="3208479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C4C95-F718-8F37-89F1-9790503B40E5}"/>
              </a:ext>
            </a:extLst>
          </p:cNvPr>
          <p:cNvSpPr>
            <a:spLocks noGrp="1"/>
          </p:cNvSpPr>
          <p:nvPr>
            <p:ph type="title"/>
          </p:nvPr>
        </p:nvSpPr>
        <p:spPr/>
        <p:txBody>
          <a:bodyPr/>
          <a:lstStyle/>
          <a:p>
            <a:r>
              <a:rPr lang="en-US" sz="4800"/>
              <a:t>What’s the Same? What’s Different?</a:t>
            </a:r>
            <a:endParaRPr lang="en-US"/>
          </a:p>
        </p:txBody>
      </p:sp>
      <p:sp>
        <p:nvSpPr>
          <p:cNvPr id="3" name="Content Placeholder 2">
            <a:extLst>
              <a:ext uri="{FF2B5EF4-FFF2-40B4-BE49-F238E27FC236}">
                <a16:creationId xmlns:a16="http://schemas.microsoft.com/office/drawing/2014/main" id="{4E995162-225F-D790-AEFC-A026DB82E5CF}"/>
              </a:ext>
            </a:extLst>
          </p:cNvPr>
          <p:cNvSpPr>
            <a:spLocks noGrp="1"/>
          </p:cNvSpPr>
          <p:nvPr>
            <p:ph idx="1"/>
          </p:nvPr>
        </p:nvSpPr>
        <p:spPr>
          <a:xfrm>
            <a:off x="457200" y="1371600"/>
            <a:ext cx="11277600" cy="623456"/>
          </a:xfrm>
        </p:spPr>
        <p:txBody>
          <a:bodyPr/>
          <a:lstStyle/>
          <a:p>
            <a:r>
              <a:rPr lang="en-US"/>
              <a:t>Comparing the 2020 PLDs and the 2025 Language Charts</a:t>
            </a:r>
          </a:p>
        </p:txBody>
      </p:sp>
      <p:sp>
        <p:nvSpPr>
          <p:cNvPr id="4" name="Footer Placeholder 3">
            <a:extLst>
              <a:ext uri="{FF2B5EF4-FFF2-40B4-BE49-F238E27FC236}">
                <a16:creationId xmlns:a16="http://schemas.microsoft.com/office/drawing/2014/main" id="{4B42399C-2960-0A9B-DEA0-16ADAD2F59A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5" name="Picture 4" descr="Screenshot of Grades 4-5 Interpretive PLDs - less text shown on the page. ">
            <a:extLst>
              <a:ext uri="{FF2B5EF4-FFF2-40B4-BE49-F238E27FC236}">
                <a16:creationId xmlns:a16="http://schemas.microsoft.com/office/drawing/2014/main" id="{9CE9EBE4-1574-918F-AA91-C1392B1FAB4A}"/>
              </a:ext>
            </a:extLst>
          </p:cNvPr>
          <p:cNvPicPr>
            <a:picLocks noChangeAspect="1"/>
          </p:cNvPicPr>
          <p:nvPr/>
        </p:nvPicPr>
        <p:blipFill>
          <a:blip r:embed="rId3"/>
          <a:stretch>
            <a:fillRect/>
          </a:stretch>
        </p:blipFill>
        <p:spPr>
          <a:xfrm>
            <a:off x="457200" y="1995056"/>
            <a:ext cx="5101231" cy="3901684"/>
          </a:xfrm>
          <a:prstGeom prst="rect">
            <a:avLst/>
          </a:prstGeom>
        </p:spPr>
      </p:pic>
      <p:pic>
        <p:nvPicPr>
          <p:cNvPr id="6" name="Picture 5" descr="Screenshot of Grades 4-5 WIDA Interpretive Language Chart">
            <a:extLst>
              <a:ext uri="{FF2B5EF4-FFF2-40B4-BE49-F238E27FC236}">
                <a16:creationId xmlns:a16="http://schemas.microsoft.com/office/drawing/2014/main" id="{5F5153B2-9F1D-2214-760E-A488C9B60C70}"/>
              </a:ext>
            </a:extLst>
          </p:cNvPr>
          <p:cNvPicPr>
            <a:picLocks noChangeAspect="1"/>
          </p:cNvPicPr>
          <p:nvPr/>
        </p:nvPicPr>
        <p:blipFill>
          <a:blip r:embed="rId4"/>
          <a:stretch>
            <a:fillRect/>
          </a:stretch>
        </p:blipFill>
        <p:spPr>
          <a:xfrm>
            <a:off x="6059103" y="2180548"/>
            <a:ext cx="5350042" cy="4127877"/>
          </a:xfrm>
          <a:prstGeom prst="rect">
            <a:avLst/>
          </a:prstGeom>
        </p:spPr>
      </p:pic>
    </p:spTree>
    <p:extLst>
      <p:ext uri="{BB962C8B-B14F-4D97-AF65-F5344CB8AC3E}">
        <p14:creationId xmlns:p14="http://schemas.microsoft.com/office/powerpoint/2010/main" val="4034053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4F60C-AB04-A680-1075-4F14362A1025}"/>
              </a:ext>
            </a:extLst>
          </p:cNvPr>
          <p:cNvSpPr>
            <a:spLocks noGrp="1"/>
          </p:cNvSpPr>
          <p:nvPr>
            <p:ph type="title"/>
          </p:nvPr>
        </p:nvSpPr>
        <p:spPr/>
        <p:txBody>
          <a:bodyPr/>
          <a:lstStyle/>
          <a:p>
            <a:r>
              <a:rPr lang="en-US"/>
              <a:t>Similarities and Differences Outlined</a:t>
            </a:r>
          </a:p>
        </p:txBody>
      </p:sp>
      <p:sp>
        <p:nvSpPr>
          <p:cNvPr id="4" name="Footer Placeholder 3">
            <a:extLst>
              <a:ext uri="{FF2B5EF4-FFF2-40B4-BE49-F238E27FC236}">
                <a16:creationId xmlns:a16="http://schemas.microsoft.com/office/drawing/2014/main" id="{AB093A2C-E9CB-E8BA-5A8E-D45278622B8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graphicFrame>
        <p:nvGraphicFramePr>
          <p:cNvPr id="6" name="Table 5">
            <a:extLst>
              <a:ext uri="{FF2B5EF4-FFF2-40B4-BE49-F238E27FC236}">
                <a16:creationId xmlns:a16="http://schemas.microsoft.com/office/drawing/2014/main" id="{B6E5ACC3-1EFC-1000-90FB-9BD54609E7C6}"/>
              </a:ext>
            </a:extLst>
          </p:cNvPr>
          <p:cNvGraphicFramePr>
            <a:graphicFrameLocks noGrp="1"/>
          </p:cNvGraphicFramePr>
          <p:nvPr>
            <p:extLst>
              <p:ext uri="{D42A27DB-BD31-4B8C-83A1-F6EECF244321}">
                <p14:modId xmlns:p14="http://schemas.microsoft.com/office/powerpoint/2010/main" val="1148748870"/>
              </p:ext>
            </p:extLst>
          </p:nvPr>
        </p:nvGraphicFramePr>
        <p:xfrm>
          <a:off x="457199" y="1600200"/>
          <a:ext cx="11277600" cy="4677353"/>
        </p:xfrm>
        <a:graphic>
          <a:graphicData uri="http://schemas.openxmlformats.org/drawingml/2006/table">
            <a:tbl>
              <a:tblPr firstRow="1" bandRow="1">
                <a:tableStyleId>{2D5ABB26-0587-4C30-8999-92F81FD0307C}</a:tableStyleId>
              </a:tblPr>
              <a:tblGrid>
                <a:gridCol w="5638800">
                  <a:extLst>
                    <a:ext uri="{9D8B030D-6E8A-4147-A177-3AD203B41FA5}">
                      <a16:colId xmlns:a16="http://schemas.microsoft.com/office/drawing/2014/main" val="1853338610"/>
                    </a:ext>
                  </a:extLst>
                </a:gridCol>
                <a:gridCol w="5638800">
                  <a:extLst>
                    <a:ext uri="{9D8B030D-6E8A-4147-A177-3AD203B41FA5}">
                      <a16:colId xmlns:a16="http://schemas.microsoft.com/office/drawing/2014/main" val="3685264527"/>
                    </a:ext>
                  </a:extLst>
                </a:gridCol>
              </a:tblGrid>
              <a:tr h="4677353">
                <a:tc>
                  <a:txBody>
                    <a:bodyPr/>
                    <a:lstStyle/>
                    <a:p>
                      <a:pPr marL="0" indent="0">
                        <a:buFont typeface="Arial" panose="020B0604020202020204" pitchFamily="34" charset="0"/>
                        <a:buNone/>
                      </a:pPr>
                      <a:r>
                        <a:rPr lang="en-US" sz="3200" b="1">
                          <a:latin typeface="Red Hat Text" panose="02010303040201060303" pitchFamily="2" charset="0"/>
                          <a:ea typeface="Red Hat Text" panose="02010303040201060303" pitchFamily="2" charset="0"/>
                          <a:cs typeface="Red Hat Text" panose="02010303040201060303" pitchFamily="2" charset="0"/>
                        </a:rPr>
                        <a:t>2020 PLDs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600">
                          <a:latin typeface="Red Hat Text" panose="02010303040201060303" pitchFamily="2" charset="0"/>
                          <a:ea typeface="Red Hat Text" panose="02010303040201060303" pitchFamily="2" charset="0"/>
                          <a:cs typeface="Red Hat Text" panose="02010303040201060303" pitchFamily="2" charset="0"/>
                        </a:rPr>
                        <a:t>6 grade-level clusters: K, 1, 2–3, 4–5, 6–8, 9–12 </a:t>
                      </a:r>
                    </a:p>
                    <a:p>
                      <a:pPr marL="342900" indent="-342900">
                        <a:spcAft>
                          <a:spcPts val="600"/>
                        </a:spcAft>
                        <a:buFont typeface="Arial" panose="020B0604020202020204" pitchFamily="34" charset="0"/>
                        <a:buChar char="•"/>
                      </a:pPr>
                      <a:r>
                        <a:rPr lang="en-US" sz="2600">
                          <a:latin typeface="Red Hat Text" panose="02010303040201060303" pitchFamily="2" charset="0"/>
                          <a:ea typeface="Red Hat Text" panose="02010303040201060303" pitchFamily="2" charset="0"/>
                          <a:cs typeface="Red Hat Text" panose="02010303040201060303" pitchFamily="2" charset="0"/>
                        </a:rPr>
                        <a:t>Horizontal display of 6 language proficiency levels</a:t>
                      </a:r>
                    </a:p>
                    <a:p>
                      <a:pPr marL="342900" indent="-342900">
                        <a:spcAft>
                          <a:spcPts val="600"/>
                        </a:spcAft>
                        <a:buFont typeface="Arial" panose="020B0604020202020204" pitchFamily="34" charset="0"/>
                        <a:buChar char="•"/>
                      </a:pPr>
                      <a:r>
                        <a:rPr lang="en-US" sz="2600">
                          <a:latin typeface="Red Hat Text" panose="02010303040201060303" pitchFamily="2" charset="0"/>
                          <a:ea typeface="Red Hat Text" panose="02010303040201060303" pitchFamily="2" charset="0"/>
                          <a:cs typeface="Red Hat Text" panose="02010303040201060303" pitchFamily="2" charset="0"/>
                        </a:rPr>
                        <a:t>Linguistically complex terminology</a:t>
                      </a:r>
                    </a:p>
                    <a:p>
                      <a:pPr marL="342900" indent="-342900">
                        <a:spcAft>
                          <a:spcPts val="600"/>
                        </a:spcAft>
                        <a:buFont typeface="Arial" panose="020B0604020202020204" pitchFamily="34" charset="0"/>
                        <a:buChar char="•"/>
                      </a:pPr>
                      <a:r>
                        <a:rPr lang="en-US" sz="2600">
                          <a:latin typeface="Red Hat Text" panose="02010303040201060303" pitchFamily="2" charset="0"/>
                          <a:ea typeface="Red Hat Text" panose="02010303040201060303" pitchFamily="2" charset="0"/>
                          <a:cs typeface="Red Hat Text" panose="02010303040201060303" pitchFamily="2" charset="0"/>
                        </a:rPr>
                        <a:t>Table divided by 5 Criteria of Language</a:t>
                      </a:r>
                    </a:p>
                    <a:p>
                      <a:pPr marL="342900" indent="-342900">
                        <a:spcAft>
                          <a:spcPts val="600"/>
                        </a:spcAft>
                        <a:buFont typeface="Arial" panose="020B0604020202020204" pitchFamily="34" charset="0"/>
                        <a:buChar char="•"/>
                      </a:pPr>
                      <a:r>
                        <a:rPr lang="en-US" sz="2600">
                          <a:latin typeface="Red Hat Text" panose="02010303040201060303" pitchFamily="2" charset="0"/>
                          <a:ea typeface="Red Hat Text" panose="02010303040201060303" pitchFamily="2" charset="0"/>
                          <a:cs typeface="Red Hat Text" panose="02010303040201060303" pitchFamily="2" charset="0"/>
                        </a:rPr>
                        <a:t>Designed for language specialists</a:t>
                      </a:r>
                    </a:p>
                  </a:txBody>
                  <a:tcPr/>
                </a:tc>
                <a:tc>
                  <a:txBody>
                    <a:bodyPr/>
                    <a:lstStyle/>
                    <a:p>
                      <a:pPr marL="0" indent="0">
                        <a:buFont typeface="Arial" panose="020B0604020202020204" pitchFamily="34" charset="0"/>
                        <a:buNone/>
                      </a:pPr>
                      <a:r>
                        <a:rPr lang="en-US" sz="3200" b="1">
                          <a:latin typeface="Red Hat Text" panose="02010303040201060303" pitchFamily="2" charset="0"/>
                          <a:ea typeface="Red Hat Text" panose="02010303040201060303" pitchFamily="2" charset="0"/>
                          <a:cs typeface="Red Hat Text" panose="02010303040201060303" pitchFamily="2" charset="0"/>
                        </a:rPr>
                        <a:t>2025 Language Charts</a:t>
                      </a:r>
                    </a:p>
                    <a:p>
                      <a:pPr marL="342900" indent="-342900">
                        <a:spcAft>
                          <a:spcPts val="600"/>
                        </a:spcAft>
                        <a:buFont typeface="Arial" panose="020B0604020202020204" pitchFamily="34" charset="0"/>
                        <a:buChar char="•"/>
                      </a:pPr>
                      <a:r>
                        <a:rPr lang="en-US" sz="2600">
                          <a:latin typeface="Red Hat Text" panose="02010303040201060303" pitchFamily="2" charset="0"/>
                          <a:ea typeface="Red Hat Text" panose="02010303040201060303" pitchFamily="2" charset="0"/>
                          <a:cs typeface="Red Hat Text" panose="02010303040201060303" pitchFamily="2" charset="0"/>
                        </a:rPr>
                        <a:t>6 grade-level clusters: K, 1, 2–3, 4–5, 6–8, 9–12 </a:t>
                      </a:r>
                    </a:p>
                    <a:p>
                      <a:pPr marL="342900" indent="-342900">
                        <a:spcAft>
                          <a:spcPts val="600"/>
                        </a:spcAft>
                        <a:buFont typeface="Arial" panose="020B0604020202020204" pitchFamily="34" charset="0"/>
                        <a:buChar char="•"/>
                      </a:pPr>
                      <a:r>
                        <a:rPr lang="en-US" sz="2600">
                          <a:latin typeface="Red Hat Text" panose="02010303040201060303" pitchFamily="2" charset="0"/>
                          <a:ea typeface="Red Hat Text" panose="02010303040201060303" pitchFamily="2" charset="0"/>
                          <a:cs typeface="Red Hat Text" panose="02010303040201060303" pitchFamily="2" charset="0"/>
                        </a:rPr>
                        <a:t>Vertical display of 6 language proficiency levels</a:t>
                      </a:r>
                    </a:p>
                    <a:p>
                      <a:pPr marL="342900" indent="-342900">
                        <a:spcAft>
                          <a:spcPts val="600"/>
                        </a:spcAft>
                        <a:buFont typeface="Arial" panose="020B0604020202020204" pitchFamily="34" charset="0"/>
                        <a:buChar char="•"/>
                      </a:pPr>
                      <a:r>
                        <a:rPr lang="en-US" sz="2600">
                          <a:latin typeface="Red Hat Text" panose="02010303040201060303" pitchFamily="2" charset="0"/>
                          <a:ea typeface="Red Hat Text" panose="02010303040201060303" pitchFamily="2" charset="0"/>
                          <a:cs typeface="Red Hat Text" panose="02010303040201060303" pitchFamily="2" charset="0"/>
                        </a:rPr>
                        <a:t>Plain, concise language</a:t>
                      </a:r>
                    </a:p>
                    <a:p>
                      <a:pPr marL="342900" indent="-342900">
                        <a:spcAft>
                          <a:spcPts val="600"/>
                        </a:spcAft>
                        <a:buFont typeface="Arial" panose="020B0604020202020204" pitchFamily="34" charset="0"/>
                        <a:buChar char="•"/>
                      </a:pPr>
                      <a:r>
                        <a:rPr lang="en-US" sz="2600">
                          <a:latin typeface="Red Hat Text" panose="02010303040201060303" pitchFamily="2" charset="0"/>
                          <a:ea typeface="Red Hat Text" panose="02010303040201060303" pitchFamily="2" charset="0"/>
                          <a:cs typeface="Red Hat Text" panose="02010303040201060303" pitchFamily="2" charset="0"/>
                        </a:rPr>
                        <a:t>Chart divided by 3 Dimensions of Language</a:t>
                      </a:r>
                    </a:p>
                    <a:p>
                      <a:pPr marL="342900" indent="-342900">
                        <a:spcAft>
                          <a:spcPts val="600"/>
                        </a:spcAft>
                        <a:buFont typeface="Arial" panose="020B0604020202020204" pitchFamily="34" charset="0"/>
                        <a:buChar char="•"/>
                      </a:pPr>
                      <a:r>
                        <a:rPr lang="en-US" sz="2600">
                          <a:latin typeface="Red Hat Text" panose="02010303040201060303" pitchFamily="2" charset="0"/>
                          <a:ea typeface="Red Hat Text" panose="02010303040201060303" pitchFamily="2" charset="0"/>
                          <a:cs typeface="Red Hat Text" panose="02010303040201060303" pitchFamily="2" charset="0"/>
                        </a:rPr>
                        <a:t>Designed for all K–12 educators</a:t>
                      </a:r>
                    </a:p>
                  </a:txBody>
                  <a:tcPr/>
                </a:tc>
                <a:extLst>
                  <a:ext uri="{0D108BD9-81ED-4DB2-BD59-A6C34878D82A}">
                    <a16:rowId xmlns:a16="http://schemas.microsoft.com/office/drawing/2014/main" val="2903266713"/>
                  </a:ext>
                </a:extLst>
              </a:tr>
            </a:tbl>
          </a:graphicData>
        </a:graphic>
      </p:graphicFrame>
    </p:spTree>
    <p:extLst>
      <p:ext uri="{BB962C8B-B14F-4D97-AF65-F5344CB8AC3E}">
        <p14:creationId xmlns:p14="http://schemas.microsoft.com/office/powerpoint/2010/main" val="3274635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96C73D-65C9-B5FF-8042-54A9A3391720}"/>
              </a:ext>
            </a:extLst>
          </p:cNvPr>
          <p:cNvSpPr>
            <a:spLocks noGrp="1"/>
          </p:cNvSpPr>
          <p:nvPr>
            <p:ph type="title"/>
          </p:nvPr>
        </p:nvSpPr>
        <p:spPr/>
        <p:txBody>
          <a:bodyPr>
            <a:noAutofit/>
          </a:bodyPr>
          <a:lstStyle/>
          <a:p>
            <a:r>
              <a:rPr lang="en-US" sz="4000" kern="100">
                <a:effectLst/>
              </a:rPr>
              <a:t>Six Grade-Level Clusters (Aligned with ACCESS)</a:t>
            </a:r>
            <a:endParaRPr lang="en-US" sz="4000"/>
          </a:p>
        </p:txBody>
      </p:sp>
      <p:sp>
        <p:nvSpPr>
          <p:cNvPr id="6" name="Content Placeholder 5">
            <a:extLst>
              <a:ext uri="{FF2B5EF4-FFF2-40B4-BE49-F238E27FC236}">
                <a16:creationId xmlns:a16="http://schemas.microsoft.com/office/drawing/2014/main" id="{B4EBBFD2-8E09-5804-4067-258467640FC0}"/>
              </a:ext>
            </a:extLst>
          </p:cNvPr>
          <p:cNvSpPr>
            <a:spLocks noGrp="1"/>
          </p:cNvSpPr>
          <p:nvPr>
            <p:ph idx="1"/>
          </p:nvPr>
        </p:nvSpPr>
        <p:spPr>
          <a:xfrm>
            <a:off x="457200" y="1792224"/>
            <a:ext cx="10913633" cy="629107"/>
          </a:xfrm>
        </p:spPr>
        <p:txBody>
          <a:bodyPr/>
          <a:lstStyle/>
          <a:p>
            <a:r>
              <a:rPr lang="en-US" sz="3200" b="0" kern="100">
                <a:effectLst/>
              </a:rPr>
              <a:t>Kindergarten, Grades 1, 2–3, 4–5, 6–8, and 9–12</a:t>
            </a:r>
            <a:endParaRPr lang="en-US"/>
          </a:p>
        </p:txBody>
      </p:sp>
      <p:sp>
        <p:nvSpPr>
          <p:cNvPr id="4" name="Footer Placeholder 3">
            <a:extLst>
              <a:ext uri="{FF2B5EF4-FFF2-40B4-BE49-F238E27FC236}">
                <a16:creationId xmlns:a16="http://schemas.microsoft.com/office/drawing/2014/main" id="{60937724-DBC6-7838-98B7-64F276B47CD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9" name="Picture 8" descr="Screenshot of the Grades 4-5 Header with the grade-level cluster noted in three places.">
            <a:extLst>
              <a:ext uri="{FF2B5EF4-FFF2-40B4-BE49-F238E27FC236}">
                <a16:creationId xmlns:a16="http://schemas.microsoft.com/office/drawing/2014/main" id="{560AFDC8-C5F0-AB10-B4FC-AB4EC4C66662}"/>
              </a:ext>
            </a:extLst>
          </p:cNvPr>
          <p:cNvPicPr>
            <a:picLocks noChangeAspect="1"/>
          </p:cNvPicPr>
          <p:nvPr/>
        </p:nvPicPr>
        <p:blipFill>
          <a:blip r:embed="rId3"/>
          <a:stretch>
            <a:fillRect/>
          </a:stretch>
        </p:blipFill>
        <p:spPr>
          <a:xfrm>
            <a:off x="457200" y="2713953"/>
            <a:ext cx="10552874" cy="1722717"/>
          </a:xfrm>
          <a:prstGeom prst="rect">
            <a:avLst/>
          </a:prstGeom>
        </p:spPr>
      </p:pic>
      <p:sp>
        <p:nvSpPr>
          <p:cNvPr id="7" name="Content Placeholder 9">
            <a:extLst>
              <a:ext uri="{FF2B5EF4-FFF2-40B4-BE49-F238E27FC236}">
                <a16:creationId xmlns:a16="http://schemas.microsoft.com/office/drawing/2014/main" id="{C1C91D93-B91E-B3A5-4AFD-DE1F410E15C3}"/>
              </a:ext>
            </a:extLst>
          </p:cNvPr>
          <p:cNvSpPr txBox="1">
            <a:spLocks/>
          </p:cNvSpPr>
          <p:nvPr/>
        </p:nvSpPr>
        <p:spPr>
          <a:xfrm>
            <a:off x="457200" y="4423329"/>
            <a:ext cx="10784485" cy="1518699"/>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14000"/>
              </a:lnSpc>
              <a:spcBef>
                <a:spcPts val="600"/>
              </a:spcBef>
              <a:spcAft>
                <a:spcPts val="600"/>
              </a:spcAft>
              <a:buClrTx/>
              <a:buFont typeface="Arial" panose="020B0604020202020204" pitchFamily="34" charset="0"/>
              <a:buNone/>
              <a:defRPr sz="3200" kern="1200">
                <a:solidFill>
                  <a:schemeClr val="tx1"/>
                </a:solidFill>
                <a:latin typeface="+mn-lt"/>
                <a:ea typeface="+mn-ea"/>
                <a:cs typeface="+mn-cs"/>
              </a:defRPr>
            </a:lvl1pPr>
            <a:lvl2pPr marL="344488" indent="-290513" algn="l" defTabSz="914400" rtl="0" eaLnBrk="1" latinLnBrk="0" hangingPunct="1">
              <a:lnSpc>
                <a:spcPct val="114000"/>
              </a:lnSpc>
              <a:spcBef>
                <a:spcPts val="600"/>
              </a:spcBef>
              <a:spcAft>
                <a:spcPts val="600"/>
              </a:spcAft>
              <a:buClrTx/>
              <a:buFont typeface="Arial" panose="020B0604020202020204" pitchFamily="34" charset="0"/>
              <a:buChar char="•"/>
              <a:defRPr sz="2800" kern="1200">
                <a:solidFill>
                  <a:schemeClr val="tx1"/>
                </a:solidFill>
                <a:latin typeface="+mn-lt"/>
                <a:ea typeface="+mn-ea"/>
                <a:cs typeface="+mn-cs"/>
              </a:defRPr>
            </a:lvl2pPr>
            <a:lvl3pPr marL="625475" indent="-228600" algn="l" defTabSz="914400" rtl="0" eaLnBrk="1" latinLnBrk="0" hangingPunct="1">
              <a:lnSpc>
                <a:spcPct val="114000"/>
              </a:lnSpc>
              <a:spcBef>
                <a:spcPts val="600"/>
              </a:spcBef>
              <a:spcAft>
                <a:spcPts val="600"/>
              </a:spcAft>
              <a:buClrTx/>
              <a:buFont typeface="Arial" panose="020B0604020202020204" pitchFamily="34" charset="0"/>
              <a:buChar char="•"/>
              <a:defRPr sz="2400" kern="1200">
                <a:solidFill>
                  <a:schemeClr val="tx1"/>
                </a:solidFill>
                <a:latin typeface="+mn-lt"/>
                <a:ea typeface="+mn-ea"/>
                <a:cs typeface="+mn-cs"/>
              </a:defRPr>
            </a:lvl3pPr>
            <a:lvl4pPr marL="914400" indent="-228600" algn="l" defTabSz="914400" rtl="0" eaLnBrk="1" latinLnBrk="0" hangingPunct="1">
              <a:lnSpc>
                <a:spcPct val="114000"/>
              </a:lnSpc>
              <a:spcBef>
                <a:spcPts val="600"/>
              </a:spcBef>
              <a:spcAft>
                <a:spcPts val="600"/>
              </a:spcAft>
              <a:buClrTx/>
              <a:buFont typeface="Arial" panose="020B0604020202020204" pitchFamily="34" charset="0"/>
              <a:buChar char="•"/>
              <a:defRPr sz="2000" kern="1200">
                <a:solidFill>
                  <a:schemeClr val="tx1"/>
                </a:solidFill>
                <a:latin typeface="+mn-lt"/>
                <a:ea typeface="+mn-ea"/>
                <a:cs typeface="+mn-cs"/>
              </a:defRPr>
            </a:lvl4pPr>
            <a:lvl5pPr marL="1258888" indent="-228600" algn="l" defTabSz="914400" rtl="0" eaLnBrk="1" latinLnBrk="0" hangingPunct="1">
              <a:lnSpc>
                <a:spcPct val="114000"/>
              </a:lnSpc>
              <a:spcBef>
                <a:spcPts val="600"/>
              </a:spcBef>
              <a:spcAft>
                <a:spcPts val="600"/>
              </a:spcAft>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Aft>
                <a:spcPts val="0"/>
              </a:spcAft>
              <a:buFont typeface="Arial" panose="020B0604020202020204" pitchFamily="34" charset="0"/>
              <a:buChar char="•"/>
            </a:pPr>
            <a:r>
              <a:rPr lang="en-US"/>
              <a:t>What do you </a:t>
            </a:r>
            <a:r>
              <a:rPr lang="en-US" b="1"/>
              <a:t>notice</a:t>
            </a:r>
            <a:r>
              <a:rPr lang="en-US"/>
              <a:t> about the different grade-level cluster Language Charts?</a:t>
            </a:r>
          </a:p>
          <a:p>
            <a:pPr marL="457200" indent="-457200">
              <a:buFont typeface="Arial" panose="020B0604020202020204" pitchFamily="34" charset="0"/>
              <a:buChar char="•"/>
            </a:pPr>
            <a:r>
              <a:rPr lang="en-US"/>
              <a:t>What do you </a:t>
            </a:r>
            <a:r>
              <a:rPr lang="en-US" b="1"/>
              <a:t>wonder</a:t>
            </a:r>
            <a:r>
              <a:rPr lang="en-US"/>
              <a:t>?</a:t>
            </a:r>
          </a:p>
        </p:txBody>
      </p:sp>
    </p:spTree>
    <p:extLst>
      <p:ext uri="{BB962C8B-B14F-4D97-AF65-F5344CB8AC3E}">
        <p14:creationId xmlns:p14="http://schemas.microsoft.com/office/powerpoint/2010/main" val="3390728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84CA7-648B-66AE-4924-0D91AD004940}"/>
              </a:ext>
            </a:extLst>
          </p:cNvPr>
          <p:cNvSpPr>
            <a:spLocks noGrp="1"/>
          </p:cNvSpPr>
          <p:nvPr>
            <p:ph type="title"/>
          </p:nvPr>
        </p:nvSpPr>
        <p:spPr/>
        <p:txBody>
          <a:bodyPr/>
          <a:lstStyle/>
          <a:p>
            <a:r>
              <a:rPr lang="en-US"/>
              <a:t>Release: May 2025</a:t>
            </a:r>
          </a:p>
        </p:txBody>
      </p:sp>
      <p:sp>
        <p:nvSpPr>
          <p:cNvPr id="4" name="Footer Placeholder 3">
            <a:extLst>
              <a:ext uri="{FF2B5EF4-FFF2-40B4-BE49-F238E27FC236}">
                <a16:creationId xmlns:a16="http://schemas.microsoft.com/office/drawing/2014/main" id="{51B1C436-D674-9270-7EB0-B636FEFEFA5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5" name="Title 1">
            <a:extLst>
              <a:ext uri="{FF2B5EF4-FFF2-40B4-BE49-F238E27FC236}">
                <a16:creationId xmlns:a16="http://schemas.microsoft.com/office/drawing/2014/main" id="{E30EBA5A-A351-87E1-E9F1-82BF72D1CC23}"/>
              </a:ext>
            </a:extLst>
          </p:cNvPr>
          <p:cNvSpPr txBox="1">
            <a:spLocks/>
          </p:cNvSpPr>
          <p:nvPr/>
        </p:nvSpPr>
        <p:spPr>
          <a:xfrm>
            <a:off x="821167" y="1702694"/>
            <a:ext cx="4128704" cy="2907726"/>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US" sz="3600"/>
              <a:t>Release of the WIDA Language Charts </a:t>
            </a:r>
            <a:r>
              <a:rPr lang="en-US" sz="2800">
                <a:solidFill>
                  <a:srgbClr val="0070C0"/>
                </a:solidFill>
                <a:hlinkClick r:id="rId3">
                  <a:extLst>
                    <a:ext uri="{A12FA001-AC4F-418D-AE19-62706E023703}">
                      <ahyp:hlinkClr xmlns:ahyp="http://schemas.microsoft.com/office/drawing/2018/hyperlinkcolor" val="tx"/>
                    </a:ext>
                  </a:extLst>
                </a:hlinkClick>
              </a:rPr>
              <a:t>https://wida.wisc.edu/revisingaccess</a:t>
            </a:r>
            <a:endParaRPr lang="en-US" sz="3600"/>
          </a:p>
        </p:txBody>
      </p:sp>
      <p:pic>
        <p:nvPicPr>
          <p:cNvPr id="6" name="Picture 5">
            <a:extLst>
              <a:ext uri="{FF2B5EF4-FFF2-40B4-BE49-F238E27FC236}">
                <a16:creationId xmlns:a16="http://schemas.microsoft.com/office/drawing/2014/main" id="{30BD36B5-0C8F-350E-66A4-3D1F8B24EE7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35740" y="1371600"/>
            <a:ext cx="5535093" cy="4251434"/>
          </a:xfrm>
          <a:prstGeom prst="rect">
            <a:avLst/>
          </a:prstGeom>
        </p:spPr>
      </p:pic>
    </p:spTree>
    <p:extLst>
      <p:ext uri="{BB962C8B-B14F-4D97-AF65-F5344CB8AC3E}">
        <p14:creationId xmlns:p14="http://schemas.microsoft.com/office/powerpoint/2010/main" val="3848104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E8A2B-8F43-4658-1E81-85755BBB7149}"/>
              </a:ext>
            </a:extLst>
          </p:cNvPr>
          <p:cNvSpPr>
            <a:spLocks noGrp="1"/>
          </p:cNvSpPr>
          <p:nvPr>
            <p:ph type="title"/>
          </p:nvPr>
        </p:nvSpPr>
        <p:spPr/>
        <p:txBody>
          <a:bodyPr>
            <a:noAutofit/>
          </a:bodyPr>
          <a:lstStyle/>
          <a:p>
            <a:r>
              <a:rPr lang="en-US" sz="4000" kern="100">
                <a:effectLst/>
                <a:ea typeface="Aptos" panose="020B0004020202020204" pitchFamily="34" charset="0"/>
                <a:cs typeface="Times New Roman" panose="02020603050405020304" pitchFamily="18" charset="0"/>
              </a:rPr>
              <a:t>Dig Into the Lead-In Sentence Above </a:t>
            </a:r>
            <a:br>
              <a:rPr lang="en-US" sz="4000" kern="100">
                <a:effectLst/>
                <a:ea typeface="Aptos" panose="020B0004020202020204" pitchFamily="34" charset="0"/>
                <a:cs typeface="Times New Roman" panose="02020603050405020304" pitchFamily="18" charset="0"/>
              </a:rPr>
            </a:br>
            <a:r>
              <a:rPr lang="en-US" sz="4000" kern="100">
                <a:effectLst/>
                <a:ea typeface="Aptos" panose="020B0004020202020204" pitchFamily="34" charset="0"/>
                <a:cs typeface="Times New Roman" panose="02020603050405020304" pitchFamily="18" charset="0"/>
              </a:rPr>
              <a:t>Each Chart</a:t>
            </a:r>
            <a:endParaRPr lang="en-US" sz="4000"/>
          </a:p>
        </p:txBody>
      </p:sp>
      <p:sp>
        <p:nvSpPr>
          <p:cNvPr id="4" name="Footer Placeholder 3">
            <a:extLst>
              <a:ext uri="{FF2B5EF4-FFF2-40B4-BE49-F238E27FC236}">
                <a16:creationId xmlns:a16="http://schemas.microsoft.com/office/drawing/2014/main" id="{C3C50E33-66A6-2B32-232D-E8CF4BAF5C3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6" name="TextBox 5">
            <a:extLst>
              <a:ext uri="{FF2B5EF4-FFF2-40B4-BE49-F238E27FC236}">
                <a16:creationId xmlns:a16="http://schemas.microsoft.com/office/drawing/2014/main" id="{EEB37EA8-6A31-06BF-9DA3-D8B9DCC3D617}"/>
              </a:ext>
            </a:extLst>
          </p:cNvPr>
          <p:cNvSpPr txBox="1"/>
          <p:nvPr/>
        </p:nvSpPr>
        <p:spPr>
          <a:xfrm>
            <a:off x="341478" y="1833319"/>
            <a:ext cx="10761166" cy="1102866"/>
          </a:xfrm>
          <a:prstGeom prst="rect">
            <a:avLst/>
          </a:prstGeom>
          <a:noFill/>
        </p:spPr>
        <p:txBody>
          <a:bodyPr wrap="square">
            <a:spAutoFit/>
          </a:bodyPr>
          <a:lstStyle/>
          <a:p>
            <a:pPr marL="908050" marR="636270" algn="ctr">
              <a:buNone/>
            </a:pPr>
            <a:r>
              <a:rPr lang="en-US" sz="2800" b="1" kern="0" spc="-40">
                <a:solidFill>
                  <a:srgbClr val="CF4240"/>
                </a:solidFill>
                <a:effectLst/>
                <a:latin typeface="Red Hat Display Black" panose="02010303040201060303" pitchFamily="2" charset="0"/>
                <a:ea typeface="Red Hat Display Black" panose="02010303040201060303" pitchFamily="2" charset="0"/>
              </a:rPr>
              <a:t>WIDA</a:t>
            </a:r>
            <a:r>
              <a:rPr lang="en-US" sz="2800" b="1" kern="0">
                <a:solidFill>
                  <a:srgbClr val="CF4240"/>
                </a:solidFill>
                <a:effectLst/>
                <a:latin typeface="Red Hat Display Black" panose="02010303040201060303" pitchFamily="2" charset="0"/>
                <a:ea typeface="Red Hat Display Black" panose="02010303040201060303" pitchFamily="2" charset="0"/>
              </a:rPr>
              <a:t> </a:t>
            </a:r>
            <a:r>
              <a:rPr lang="en-US" sz="2800" b="1" kern="0" spc="-40">
                <a:solidFill>
                  <a:srgbClr val="CF4240"/>
                </a:solidFill>
                <a:effectLst/>
                <a:latin typeface="Red Hat Display Black" panose="02010303040201060303" pitchFamily="2" charset="0"/>
                <a:ea typeface="Red Hat Display Black" panose="02010303040201060303" pitchFamily="2" charset="0"/>
              </a:rPr>
              <a:t>Interpretive</a:t>
            </a:r>
            <a:r>
              <a:rPr lang="en-US" sz="2800" b="1" kern="0" spc="5">
                <a:solidFill>
                  <a:srgbClr val="CF4240"/>
                </a:solidFill>
                <a:effectLst/>
                <a:latin typeface="Red Hat Display Black" panose="02010303040201060303" pitchFamily="2" charset="0"/>
                <a:ea typeface="Red Hat Display Black" panose="02010303040201060303" pitchFamily="2" charset="0"/>
              </a:rPr>
              <a:t> </a:t>
            </a:r>
            <a:r>
              <a:rPr lang="en-US" sz="2800" b="1" kern="0" spc="-40">
                <a:solidFill>
                  <a:srgbClr val="CF4240"/>
                </a:solidFill>
                <a:effectLst/>
                <a:latin typeface="Red Hat Display Black" panose="02010303040201060303" pitchFamily="2" charset="0"/>
                <a:ea typeface="Red Hat Display Black" panose="02010303040201060303" pitchFamily="2" charset="0"/>
              </a:rPr>
              <a:t>Language</a:t>
            </a:r>
            <a:r>
              <a:rPr lang="en-US" sz="2800" b="1" kern="0" spc="5">
                <a:solidFill>
                  <a:srgbClr val="CF4240"/>
                </a:solidFill>
                <a:effectLst/>
                <a:latin typeface="Red Hat Display Black" panose="02010303040201060303" pitchFamily="2" charset="0"/>
                <a:ea typeface="Red Hat Display Black" panose="02010303040201060303" pitchFamily="2" charset="0"/>
              </a:rPr>
              <a:t> </a:t>
            </a:r>
            <a:r>
              <a:rPr lang="en-US" sz="2800" b="1" kern="0" spc="-40">
                <a:solidFill>
                  <a:srgbClr val="CF4240"/>
                </a:solidFill>
                <a:effectLst/>
                <a:latin typeface="Red Hat Display Black" panose="02010303040201060303" pitchFamily="2" charset="0"/>
                <a:ea typeface="Red Hat Display Black" panose="02010303040201060303" pitchFamily="2" charset="0"/>
              </a:rPr>
              <a:t>Chart</a:t>
            </a:r>
            <a:r>
              <a:rPr lang="en-US" sz="2800" b="1" kern="0">
                <a:solidFill>
                  <a:srgbClr val="CF4240"/>
                </a:solidFill>
                <a:effectLst/>
                <a:latin typeface="Red Hat Display Black" panose="02010303040201060303" pitchFamily="2" charset="0"/>
                <a:ea typeface="Red Hat Display Black" panose="02010303040201060303" pitchFamily="2" charset="0"/>
              </a:rPr>
              <a:t> </a:t>
            </a:r>
            <a:r>
              <a:rPr lang="en-US" sz="2800" b="1" kern="0" spc="-40">
                <a:solidFill>
                  <a:srgbClr val="CF4240"/>
                </a:solidFill>
                <a:effectLst/>
                <a:latin typeface="Red Hat Display Black" panose="02010303040201060303" pitchFamily="2" charset="0"/>
                <a:ea typeface="Red Hat Display Black" panose="02010303040201060303" pitchFamily="2" charset="0"/>
              </a:rPr>
              <a:t>for</a:t>
            </a:r>
            <a:r>
              <a:rPr lang="en-US" sz="2800" b="1" kern="0" spc="5">
                <a:solidFill>
                  <a:srgbClr val="CF4240"/>
                </a:solidFill>
                <a:effectLst/>
                <a:latin typeface="Red Hat Display Black" panose="02010303040201060303" pitchFamily="2" charset="0"/>
                <a:ea typeface="Red Hat Display Black" panose="02010303040201060303" pitchFamily="2" charset="0"/>
              </a:rPr>
              <a:t> </a:t>
            </a:r>
            <a:r>
              <a:rPr lang="en-US" sz="2800" b="1" kern="0" spc="-40">
                <a:solidFill>
                  <a:srgbClr val="CF4240"/>
                </a:solidFill>
                <a:effectLst/>
                <a:latin typeface="Red Hat Display Black" panose="02010303040201060303" pitchFamily="2" charset="0"/>
                <a:ea typeface="Red Hat Display Black" panose="02010303040201060303" pitchFamily="2" charset="0"/>
              </a:rPr>
              <a:t>Grades</a:t>
            </a:r>
            <a:r>
              <a:rPr lang="en-US" sz="2800" b="1" kern="0" spc="5">
                <a:solidFill>
                  <a:srgbClr val="CF4240"/>
                </a:solidFill>
                <a:effectLst/>
                <a:latin typeface="Red Hat Display Black" panose="02010303040201060303" pitchFamily="2" charset="0"/>
                <a:ea typeface="Red Hat Display Black" panose="02010303040201060303" pitchFamily="2" charset="0"/>
              </a:rPr>
              <a:t> </a:t>
            </a:r>
            <a:r>
              <a:rPr lang="en-US" sz="2800" b="1" kern="0" spc="-40">
                <a:solidFill>
                  <a:srgbClr val="CF4240"/>
                </a:solidFill>
                <a:effectLst/>
                <a:latin typeface="Red Hat Display Black" panose="02010303040201060303" pitchFamily="2" charset="0"/>
                <a:ea typeface="Red Hat Display Black" panose="02010303040201060303" pitchFamily="2" charset="0"/>
              </a:rPr>
              <a:t>4–5</a:t>
            </a:r>
            <a:endParaRPr lang="en-US" sz="2800" b="1" kern="0">
              <a:solidFill>
                <a:srgbClr val="CF4240"/>
              </a:solidFill>
              <a:effectLst/>
              <a:latin typeface="Red Hat Display Black" panose="02010303040201060303" pitchFamily="2" charset="0"/>
              <a:ea typeface="Red Hat Display Black" panose="02010303040201060303" pitchFamily="2" charset="0"/>
            </a:endParaRPr>
          </a:p>
          <a:p>
            <a:pPr marL="864870" marR="636270" algn="ctr">
              <a:spcBef>
                <a:spcPts val="210"/>
              </a:spcBef>
            </a:pPr>
            <a:r>
              <a:rPr lang="en-US" b="1">
                <a:solidFill>
                  <a:srgbClr val="231F20"/>
                </a:solidFill>
                <a:effectLst/>
                <a:latin typeface="Red Hat Text" panose="02010303040201060303" pitchFamily="2" charset="0"/>
                <a:ea typeface="Red Hat Text" panose="02010303040201060303" pitchFamily="2" charset="0"/>
              </a:rPr>
              <a:t>As</a:t>
            </a:r>
            <a:r>
              <a:rPr lang="en-US" b="1" spc="-25">
                <a:solidFill>
                  <a:srgbClr val="231F20"/>
                </a:solidFill>
                <a:effectLst/>
                <a:latin typeface="Red Hat Text" panose="02010303040201060303" pitchFamily="2" charset="0"/>
                <a:ea typeface="Red Hat Text" panose="02010303040201060303" pitchFamily="2" charset="0"/>
              </a:rPr>
              <a:t> </a:t>
            </a:r>
            <a:r>
              <a:rPr lang="en-US" b="1">
                <a:solidFill>
                  <a:srgbClr val="231F20"/>
                </a:solidFill>
                <a:effectLst/>
                <a:latin typeface="Red Hat Text" panose="02010303040201060303" pitchFamily="2" charset="0"/>
                <a:ea typeface="Red Hat Text" panose="02010303040201060303" pitchFamily="2" charset="0"/>
              </a:rPr>
              <a:t>multilingual</a:t>
            </a:r>
            <a:r>
              <a:rPr lang="en-US" b="1" spc="-25">
                <a:solidFill>
                  <a:srgbClr val="231F20"/>
                </a:solidFill>
                <a:effectLst/>
                <a:latin typeface="Red Hat Text" panose="02010303040201060303" pitchFamily="2" charset="0"/>
                <a:ea typeface="Red Hat Text" panose="02010303040201060303" pitchFamily="2" charset="0"/>
              </a:rPr>
              <a:t> </a:t>
            </a:r>
            <a:r>
              <a:rPr lang="en-US" b="1">
                <a:solidFill>
                  <a:srgbClr val="231F20"/>
                </a:solidFill>
                <a:effectLst/>
                <a:latin typeface="Red Hat Text" panose="02010303040201060303" pitchFamily="2" charset="0"/>
                <a:ea typeface="Red Hat Text" panose="02010303040201060303" pitchFamily="2" charset="0"/>
              </a:rPr>
              <a:t>learners</a:t>
            </a:r>
            <a:r>
              <a:rPr lang="en-US" b="1" spc="-25">
                <a:solidFill>
                  <a:srgbClr val="231F20"/>
                </a:solidFill>
                <a:effectLst/>
                <a:latin typeface="Red Hat Text" panose="02010303040201060303" pitchFamily="2" charset="0"/>
                <a:ea typeface="Red Hat Text" panose="02010303040201060303" pitchFamily="2" charset="0"/>
              </a:rPr>
              <a:t> </a:t>
            </a:r>
            <a:r>
              <a:rPr lang="en-US" b="1">
                <a:solidFill>
                  <a:srgbClr val="231F20"/>
                </a:solidFill>
                <a:effectLst/>
                <a:latin typeface="Red Hat Text" panose="02010303040201060303" pitchFamily="2" charset="0"/>
                <a:ea typeface="Red Hat Text" panose="02010303040201060303" pitchFamily="2" charset="0"/>
              </a:rPr>
              <a:t>work</a:t>
            </a:r>
            <a:r>
              <a:rPr lang="en-US" b="1" spc="-25">
                <a:solidFill>
                  <a:srgbClr val="231F20"/>
                </a:solidFill>
                <a:effectLst/>
                <a:latin typeface="Red Hat Text" panose="02010303040201060303" pitchFamily="2" charset="0"/>
                <a:ea typeface="Red Hat Text" panose="02010303040201060303" pitchFamily="2" charset="0"/>
              </a:rPr>
              <a:t> </a:t>
            </a:r>
            <a:r>
              <a:rPr lang="en-US" b="1">
                <a:solidFill>
                  <a:srgbClr val="231F20"/>
                </a:solidFill>
                <a:effectLst/>
                <a:latin typeface="Red Hat Text" panose="02010303040201060303" pitchFamily="2" charset="0"/>
                <a:ea typeface="Red Hat Text" panose="02010303040201060303" pitchFamily="2" charset="0"/>
              </a:rPr>
              <a:t>toward</a:t>
            </a:r>
            <a:r>
              <a:rPr lang="en-US" b="1" spc="-25">
                <a:solidFill>
                  <a:srgbClr val="231F20"/>
                </a:solidFill>
                <a:effectLst/>
                <a:latin typeface="Red Hat Text" panose="02010303040201060303" pitchFamily="2" charset="0"/>
                <a:ea typeface="Red Hat Text" panose="02010303040201060303" pitchFamily="2" charset="0"/>
              </a:rPr>
              <a:t> </a:t>
            </a:r>
            <a:r>
              <a:rPr lang="en-US" b="1">
                <a:solidFill>
                  <a:srgbClr val="231F20"/>
                </a:solidFill>
                <a:effectLst/>
                <a:latin typeface="Red Hat Text" panose="02010303040201060303" pitchFamily="2" charset="0"/>
                <a:ea typeface="Red Hat Text" panose="02010303040201060303" pitchFamily="2" charset="0"/>
              </a:rPr>
              <a:t>the</a:t>
            </a:r>
            <a:r>
              <a:rPr lang="en-US" b="1" spc="-25">
                <a:solidFill>
                  <a:srgbClr val="231F20"/>
                </a:solidFill>
                <a:effectLst/>
                <a:latin typeface="Red Hat Text" panose="02010303040201060303" pitchFamily="2" charset="0"/>
                <a:ea typeface="Red Hat Text" panose="02010303040201060303" pitchFamily="2" charset="0"/>
              </a:rPr>
              <a:t> </a:t>
            </a:r>
            <a:r>
              <a:rPr lang="en-US" b="1">
                <a:solidFill>
                  <a:srgbClr val="231F20"/>
                </a:solidFill>
                <a:effectLst/>
                <a:latin typeface="Red Hat Text" panose="02010303040201060303" pitchFamily="2" charset="0"/>
                <a:ea typeface="Red Hat Text" panose="02010303040201060303" pitchFamily="2" charset="0"/>
              </a:rPr>
              <a:t>end</a:t>
            </a:r>
            <a:r>
              <a:rPr lang="en-US" b="1" spc="-25">
                <a:solidFill>
                  <a:srgbClr val="231F20"/>
                </a:solidFill>
                <a:effectLst/>
                <a:latin typeface="Red Hat Text" panose="02010303040201060303" pitchFamily="2" charset="0"/>
                <a:ea typeface="Red Hat Text" panose="02010303040201060303" pitchFamily="2" charset="0"/>
              </a:rPr>
              <a:t> </a:t>
            </a:r>
            <a:r>
              <a:rPr lang="en-US" b="1">
                <a:solidFill>
                  <a:srgbClr val="231F20"/>
                </a:solidFill>
                <a:effectLst/>
                <a:latin typeface="Red Hat Text" panose="02010303040201060303" pitchFamily="2" charset="0"/>
                <a:ea typeface="Red Hat Text" panose="02010303040201060303" pitchFamily="2" charset="0"/>
              </a:rPr>
              <a:t>of</a:t>
            </a:r>
            <a:r>
              <a:rPr lang="en-US" b="1" spc="-25">
                <a:solidFill>
                  <a:srgbClr val="231F20"/>
                </a:solidFill>
                <a:effectLst/>
                <a:latin typeface="Red Hat Text" panose="02010303040201060303" pitchFamily="2" charset="0"/>
                <a:ea typeface="Red Hat Text" panose="02010303040201060303" pitchFamily="2" charset="0"/>
              </a:rPr>
              <a:t> </a:t>
            </a:r>
            <a:r>
              <a:rPr lang="en-US" b="1">
                <a:solidFill>
                  <a:srgbClr val="231F20"/>
                </a:solidFill>
                <a:effectLst/>
                <a:latin typeface="Red Hat Text" panose="02010303040201060303" pitchFamily="2" charset="0"/>
                <a:ea typeface="Red Hat Text" panose="02010303040201060303" pitchFamily="2" charset="0"/>
              </a:rPr>
              <a:t>a</a:t>
            </a:r>
            <a:r>
              <a:rPr lang="en-US" b="1" spc="-20">
                <a:solidFill>
                  <a:srgbClr val="231F20"/>
                </a:solidFill>
                <a:effectLst/>
                <a:latin typeface="Red Hat Text" panose="02010303040201060303" pitchFamily="2" charset="0"/>
                <a:ea typeface="Red Hat Text" panose="02010303040201060303" pitchFamily="2" charset="0"/>
              </a:rPr>
              <a:t> </a:t>
            </a:r>
            <a:r>
              <a:rPr lang="en-US" b="1">
                <a:solidFill>
                  <a:srgbClr val="231F20"/>
                </a:solidFill>
                <a:effectLst/>
                <a:latin typeface="Red Hat Text" panose="02010303040201060303" pitchFamily="2" charset="0"/>
                <a:ea typeface="Red Hat Text" panose="02010303040201060303" pitchFamily="2" charset="0"/>
              </a:rPr>
              <a:t>proficiency</a:t>
            </a:r>
            <a:r>
              <a:rPr lang="en-US" b="1" spc="-25">
                <a:solidFill>
                  <a:srgbClr val="231F20"/>
                </a:solidFill>
                <a:effectLst/>
                <a:latin typeface="Red Hat Text" panose="02010303040201060303" pitchFamily="2" charset="0"/>
                <a:ea typeface="Red Hat Text" panose="02010303040201060303" pitchFamily="2" charset="0"/>
              </a:rPr>
              <a:t> </a:t>
            </a:r>
            <a:r>
              <a:rPr lang="en-US" b="1">
                <a:solidFill>
                  <a:srgbClr val="231F20"/>
                </a:solidFill>
                <a:effectLst/>
                <a:latin typeface="Red Hat Text" panose="02010303040201060303" pitchFamily="2" charset="0"/>
                <a:ea typeface="Red Hat Text" panose="02010303040201060303" pitchFamily="2" charset="0"/>
              </a:rPr>
              <a:t>level,</a:t>
            </a:r>
            <a:r>
              <a:rPr lang="en-US" b="1" spc="-25">
                <a:solidFill>
                  <a:srgbClr val="231F20"/>
                </a:solidFill>
                <a:effectLst/>
                <a:latin typeface="Red Hat Text" panose="02010303040201060303" pitchFamily="2" charset="0"/>
                <a:ea typeface="Red Hat Text" panose="02010303040201060303" pitchFamily="2" charset="0"/>
              </a:rPr>
              <a:t> </a:t>
            </a:r>
            <a:r>
              <a:rPr lang="en-US" b="1">
                <a:solidFill>
                  <a:srgbClr val="231F20"/>
                </a:solidFill>
                <a:effectLst/>
                <a:latin typeface="Red Hat Text" panose="02010303040201060303" pitchFamily="2" charset="0"/>
                <a:ea typeface="Red Hat Text" panose="02010303040201060303" pitchFamily="2" charset="0"/>
              </a:rPr>
              <a:t>they</a:t>
            </a:r>
            <a:r>
              <a:rPr lang="en-US" b="1" spc="-30">
                <a:solidFill>
                  <a:srgbClr val="231F20"/>
                </a:solidFill>
                <a:effectLst/>
                <a:latin typeface="Red Hat Text" panose="02010303040201060303" pitchFamily="2" charset="0"/>
                <a:ea typeface="Red Hat Text" panose="02010303040201060303" pitchFamily="2" charset="0"/>
              </a:rPr>
              <a:t> </a:t>
            </a:r>
            <a:r>
              <a:rPr lang="en-US" b="1" i="1">
                <a:solidFill>
                  <a:srgbClr val="231F20"/>
                </a:solidFill>
                <a:effectLst/>
                <a:latin typeface="Red Hat Text" panose="02010303040201060303" pitchFamily="2" charset="0"/>
                <a:ea typeface="Red Hat Text" panose="02010303040201060303" pitchFamily="2" charset="0"/>
              </a:rPr>
              <a:t>can</a:t>
            </a:r>
            <a:r>
              <a:rPr lang="en-US" b="1" i="1" spc="-30">
                <a:solidFill>
                  <a:srgbClr val="231F20"/>
                </a:solidFill>
                <a:effectLst/>
                <a:latin typeface="Red Hat Text" panose="02010303040201060303" pitchFamily="2" charset="0"/>
                <a:ea typeface="Red Hat Text" panose="02010303040201060303" pitchFamily="2" charset="0"/>
              </a:rPr>
              <a:t> </a:t>
            </a:r>
            <a:r>
              <a:rPr lang="en-US" b="1">
                <a:solidFill>
                  <a:srgbClr val="231F20"/>
                </a:solidFill>
                <a:effectLst/>
                <a:latin typeface="Red Hat Text" panose="02010303040201060303" pitchFamily="2" charset="0"/>
                <a:ea typeface="Red Hat Text" panose="02010303040201060303" pitchFamily="2" charset="0"/>
              </a:rPr>
              <a:t>consistently.</a:t>
            </a:r>
            <a:r>
              <a:rPr lang="en-US" b="1" spc="-25">
                <a:solidFill>
                  <a:srgbClr val="231F20"/>
                </a:solidFill>
                <a:effectLst/>
                <a:latin typeface="Red Hat Text" panose="02010303040201060303" pitchFamily="2" charset="0"/>
                <a:ea typeface="Red Hat Text" panose="02010303040201060303" pitchFamily="2" charset="0"/>
              </a:rPr>
              <a:t> </a:t>
            </a:r>
            <a:r>
              <a:rPr lang="en-US" b="1">
                <a:solidFill>
                  <a:srgbClr val="231F20"/>
                </a:solidFill>
                <a:effectLst/>
                <a:latin typeface="Red Hat Text" panose="02010303040201060303" pitchFamily="2" charset="0"/>
                <a:ea typeface="Red Hat Text" panose="02010303040201060303" pitchFamily="2" charset="0"/>
              </a:rPr>
              <a:t>.</a:t>
            </a:r>
            <a:r>
              <a:rPr lang="en-US" b="1" spc="-20">
                <a:solidFill>
                  <a:srgbClr val="231F20"/>
                </a:solidFill>
                <a:effectLst/>
                <a:latin typeface="Red Hat Text" panose="02010303040201060303" pitchFamily="2" charset="0"/>
                <a:ea typeface="Red Hat Text" panose="02010303040201060303" pitchFamily="2" charset="0"/>
              </a:rPr>
              <a:t> </a:t>
            </a:r>
            <a:r>
              <a:rPr lang="en-US" b="1" spc="-50">
                <a:solidFill>
                  <a:srgbClr val="231F20"/>
                </a:solidFill>
                <a:effectLst/>
                <a:latin typeface="Red Hat Text" panose="02010303040201060303" pitchFamily="2" charset="0"/>
                <a:ea typeface="Red Hat Text" panose="02010303040201060303" pitchFamily="2" charset="0"/>
              </a:rPr>
              <a:t>.</a:t>
            </a:r>
            <a:endParaRPr lang="en-US" b="1">
              <a:effectLst/>
              <a:latin typeface="Red Hat Text" panose="02010303040201060303" pitchFamily="2" charset="0"/>
              <a:ea typeface="Red Hat Text" panose="02010303040201060303" pitchFamily="2" charset="0"/>
            </a:endParaRPr>
          </a:p>
        </p:txBody>
      </p:sp>
      <p:sp>
        <p:nvSpPr>
          <p:cNvPr id="5" name="Content Placeholder 9">
            <a:extLst>
              <a:ext uri="{FF2B5EF4-FFF2-40B4-BE49-F238E27FC236}">
                <a16:creationId xmlns:a16="http://schemas.microsoft.com/office/drawing/2014/main" id="{7D5E2634-B2EA-9AA5-2507-69EC2E7C3C71}"/>
              </a:ext>
            </a:extLst>
          </p:cNvPr>
          <p:cNvSpPr>
            <a:spLocks noGrp="1"/>
          </p:cNvSpPr>
          <p:nvPr>
            <p:ph idx="1"/>
          </p:nvPr>
        </p:nvSpPr>
        <p:spPr>
          <a:xfrm>
            <a:off x="341478" y="2966832"/>
            <a:ext cx="10761166" cy="3009687"/>
          </a:xfrm>
        </p:spPr>
        <p:style>
          <a:lnRef idx="2">
            <a:schemeClr val="dk1"/>
          </a:lnRef>
          <a:fillRef idx="1">
            <a:schemeClr val="lt1"/>
          </a:fillRef>
          <a:effectRef idx="0">
            <a:schemeClr val="dk1"/>
          </a:effectRef>
          <a:fontRef idx="minor">
            <a:schemeClr val="dk1"/>
          </a:fontRef>
        </p:style>
        <p:txBody>
          <a:bodyPr>
            <a:normAutofit fontScale="92500"/>
          </a:bodyPr>
          <a:lstStyle/>
          <a:p>
            <a:pPr marL="0" marR="0" lvl="0" indent="0">
              <a:lnSpc>
                <a:spcPct val="107000"/>
              </a:lnSpc>
              <a:spcBef>
                <a:spcPts val="600"/>
              </a:spcBef>
              <a:spcAft>
                <a:spcPts val="600"/>
              </a:spcAft>
              <a:buNone/>
            </a:pPr>
            <a:r>
              <a:rPr lang="en-US" sz="2400" b="1">
                <a:ea typeface="Red Hat Text" panose="02010303040201060303" pitchFamily="2" charset="0"/>
                <a:cs typeface="Arial" panose="020B0604020202020204" pitchFamily="34" charset="0"/>
              </a:rPr>
              <a:t>Questions:</a:t>
            </a:r>
            <a:endParaRPr lang="en-US" sz="2400" b="1">
              <a:effectLst/>
              <a:ea typeface="Red Hat Text" panose="02010303040201060303" pitchFamily="2" charset="0"/>
              <a:cs typeface="Arial" panose="020B0604020202020204" pitchFamily="34" charset="0"/>
            </a:endParaRPr>
          </a:p>
          <a:p>
            <a:pPr marL="457200" indent="-457200">
              <a:lnSpc>
                <a:spcPct val="107000"/>
              </a:lnSpc>
              <a:spcAft>
                <a:spcPts val="1200"/>
              </a:spcAft>
              <a:buFont typeface="+mj-lt"/>
              <a:buAutoNum type="arabicPeriod"/>
            </a:pPr>
            <a:r>
              <a:rPr lang="en-US" sz="2400">
                <a:effectLst/>
                <a:ea typeface="Red Hat Text" panose="02010303040201060303" pitchFamily="2" charset="0"/>
                <a:cs typeface="Arial" panose="020B0604020202020204" pitchFamily="34" charset="0"/>
              </a:rPr>
              <a:t>Can you fill in the blank below? [Look in the Tips.]</a:t>
            </a:r>
            <a:br>
              <a:rPr lang="en-US" sz="2400">
                <a:effectLst/>
                <a:ea typeface="Red Hat Text" panose="02010303040201060303" pitchFamily="2" charset="0"/>
                <a:cs typeface="Arial" panose="020B0604020202020204" pitchFamily="34" charset="0"/>
              </a:rPr>
            </a:br>
            <a:br>
              <a:rPr lang="en-US" sz="1700">
                <a:effectLst/>
                <a:ea typeface="Red Hat Text" panose="02010303040201060303" pitchFamily="2" charset="0"/>
                <a:cs typeface="Arial" panose="020B0604020202020204" pitchFamily="34" charset="0"/>
              </a:rPr>
            </a:br>
            <a:r>
              <a:rPr lang="en-US" sz="2400">
                <a:effectLst/>
                <a:ea typeface="Red Hat Text" panose="02010303040201060303" pitchFamily="2" charset="0"/>
                <a:cs typeface="Arial" panose="020B0604020202020204" pitchFamily="34" charset="0"/>
              </a:rPr>
              <a:t>Project where the student is headed on the language development continuum. For example, an overall </a:t>
            </a:r>
            <a:r>
              <a:rPr lang="en-US" sz="2400">
                <a:effectLst/>
                <a:ea typeface="Calibri" panose="020F0502020204030204" pitchFamily="34" charset="0"/>
                <a:cs typeface="Arial" panose="020B0604020202020204" pitchFamily="34" charset="0"/>
              </a:rPr>
              <a:t>WIDA ACCESS </a:t>
            </a:r>
            <a:r>
              <a:rPr lang="en-US" sz="2400">
                <a:effectLst/>
                <a:ea typeface="Red Hat Text" panose="02010303040201060303" pitchFamily="2" charset="0"/>
                <a:cs typeface="Arial" panose="020B0604020202020204" pitchFamily="34" charset="0"/>
              </a:rPr>
              <a:t>score of 3.6 means the student is moving </a:t>
            </a:r>
            <a:r>
              <a:rPr lang="en-US" sz="2400" b="1">
                <a:effectLst/>
                <a:ea typeface="Red Hat Text" panose="02010303040201060303" pitchFamily="2" charset="0"/>
                <a:cs typeface="Arial" panose="020B0604020202020204" pitchFamily="34" charset="0"/>
              </a:rPr>
              <a:t>toward the ____________ </a:t>
            </a:r>
            <a:r>
              <a:rPr lang="en-US" sz="2400">
                <a:effectLst/>
                <a:ea typeface="Red Hat Text" panose="02010303040201060303" pitchFamily="2" charset="0"/>
                <a:cs typeface="Arial" panose="020B0604020202020204" pitchFamily="34" charset="0"/>
              </a:rPr>
              <a:t>with their language proficiency.</a:t>
            </a:r>
          </a:p>
          <a:p>
            <a:pPr marL="457200" marR="0" lvl="0" indent="-457200">
              <a:lnSpc>
                <a:spcPct val="107000"/>
              </a:lnSpc>
              <a:spcBef>
                <a:spcPts val="600"/>
              </a:spcBef>
              <a:spcAft>
                <a:spcPts val="600"/>
              </a:spcAft>
              <a:buFont typeface="+mj-lt"/>
              <a:buAutoNum type="arabicPeriod"/>
            </a:pPr>
            <a:r>
              <a:rPr lang="en-US" sz="2400">
                <a:effectLst/>
                <a:ea typeface="Red Hat Text" panose="02010303040201060303" pitchFamily="2" charset="0"/>
                <a:cs typeface="Arial" panose="020B0604020202020204" pitchFamily="34" charset="0"/>
              </a:rPr>
              <a:t>What does the term </a:t>
            </a:r>
            <a:r>
              <a:rPr lang="en-US" sz="2400" b="1">
                <a:effectLst/>
                <a:ea typeface="Red Hat Text" panose="02010303040201060303" pitchFamily="2" charset="0"/>
                <a:cs typeface="Arial" panose="020B0604020202020204" pitchFamily="34" charset="0"/>
              </a:rPr>
              <a:t>consistently</a:t>
            </a:r>
            <a:r>
              <a:rPr lang="en-US" sz="2400">
                <a:effectLst/>
                <a:ea typeface="Red Hat Text" panose="02010303040201060303" pitchFamily="2" charset="0"/>
                <a:cs typeface="Arial" panose="020B0604020202020204" pitchFamily="34" charset="0"/>
              </a:rPr>
              <a:t> indicate? [Look in the Definitions section.]</a:t>
            </a:r>
          </a:p>
        </p:txBody>
      </p:sp>
    </p:spTree>
    <p:extLst>
      <p:ext uri="{BB962C8B-B14F-4D97-AF65-F5344CB8AC3E}">
        <p14:creationId xmlns:p14="http://schemas.microsoft.com/office/powerpoint/2010/main" val="3165266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264BA-552D-2D87-9B17-49B30FBCD713}"/>
              </a:ext>
            </a:extLst>
          </p:cNvPr>
          <p:cNvSpPr>
            <a:spLocks noGrp="1"/>
          </p:cNvSpPr>
          <p:nvPr>
            <p:ph type="title"/>
          </p:nvPr>
        </p:nvSpPr>
        <p:spPr/>
        <p:txBody>
          <a:bodyPr/>
          <a:lstStyle/>
          <a:p>
            <a:r>
              <a:rPr lang="en-US"/>
              <a:t>Three Dimensions of Language</a:t>
            </a:r>
          </a:p>
        </p:txBody>
      </p:sp>
      <p:sp>
        <p:nvSpPr>
          <p:cNvPr id="3" name="Content Placeholder 2">
            <a:extLst>
              <a:ext uri="{FF2B5EF4-FFF2-40B4-BE49-F238E27FC236}">
                <a16:creationId xmlns:a16="http://schemas.microsoft.com/office/drawing/2014/main" id="{FC6AF5E7-798B-BB72-39C3-3B6B6E0C04F7}"/>
              </a:ext>
            </a:extLst>
          </p:cNvPr>
          <p:cNvSpPr>
            <a:spLocks noGrp="1"/>
          </p:cNvSpPr>
          <p:nvPr>
            <p:ph idx="1"/>
          </p:nvPr>
        </p:nvSpPr>
        <p:spPr>
          <a:xfrm>
            <a:off x="457200" y="1371599"/>
            <a:ext cx="10913633" cy="544983"/>
          </a:xfrm>
        </p:spPr>
        <p:txBody>
          <a:bodyPr>
            <a:normAutofit/>
          </a:bodyPr>
          <a:lstStyle/>
          <a:p>
            <a:r>
              <a:rPr lang="en-US" sz="2200" b="0"/>
              <a:t>Shaped by Key Language Uses Organizational Patterns and Language Features</a:t>
            </a:r>
            <a:endParaRPr lang="en-US" sz="2200"/>
          </a:p>
        </p:txBody>
      </p:sp>
      <p:sp>
        <p:nvSpPr>
          <p:cNvPr id="4" name="Footer Placeholder 3">
            <a:extLst>
              <a:ext uri="{FF2B5EF4-FFF2-40B4-BE49-F238E27FC236}">
                <a16:creationId xmlns:a16="http://schemas.microsoft.com/office/drawing/2014/main" id="{BBA91314-F3CB-3E35-F6D4-DFE657AD910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graphicFrame>
        <p:nvGraphicFramePr>
          <p:cNvPr id="7" name="Table 6">
            <a:extLst>
              <a:ext uri="{FF2B5EF4-FFF2-40B4-BE49-F238E27FC236}">
                <a16:creationId xmlns:a16="http://schemas.microsoft.com/office/drawing/2014/main" id="{E70165DA-5B96-0A23-71CA-950C4CC6F487}"/>
              </a:ext>
            </a:extLst>
          </p:cNvPr>
          <p:cNvGraphicFramePr>
            <a:graphicFrameLocks noGrp="1"/>
          </p:cNvGraphicFramePr>
          <p:nvPr>
            <p:extLst>
              <p:ext uri="{D42A27DB-BD31-4B8C-83A1-F6EECF244321}">
                <p14:modId xmlns:p14="http://schemas.microsoft.com/office/powerpoint/2010/main" val="3073611305"/>
              </p:ext>
            </p:extLst>
          </p:nvPr>
        </p:nvGraphicFramePr>
        <p:xfrm>
          <a:off x="457200" y="2080292"/>
          <a:ext cx="10566807" cy="1654423"/>
        </p:xfrm>
        <a:graphic>
          <a:graphicData uri="http://schemas.openxmlformats.org/drawingml/2006/table">
            <a:tbl>
              <a:tblPr firstRow="1" bandRow="1">
                <a:tableStyleId>{69CF1AB2-1976-4502-BF36-3FF5EA218861}</a:tableStyleId>
              </a:tblPr>
              <a:tblGrid>
                <a:gridCol w="3522269">
                  <a:extLst>
                    <a:ext uri="{9D8B030D-6E8A-4147-A177-3AD203B41FA5}">
                      <a16:colId xmlns:a16="http://schemas.microsoft.com/office/drawing/2014/main" val="3564276649"/>
                    </a:ext>
                  </a:extLst>
                </a:gridCol>
                <a:gridCol w="3522269">
                  <a:extLst>
                    <a:ext uri="{9D8B030D-6E8A-4147-A177-3AD203B41FA5}">
                      <a16:colId xmlns:a16="http://schemas.microsoft.com/office/drawing/2014/main" val="1804955280"/>
                    </a:ext>
                  </a:extLst>
                </a:gridCol>
                <a:gridCol w="3522269">
                  <a:extLst>
                    <a:ext uri="{9D8B030D-6E8A-4147-A177-3AD203B41FA5}">
                      <a16:colId xmlns:a16="http://schemas.microsoft.com/office/drawing/2014/main" val="896565626"/>
                    </a:ext>
                  </a:extLst>
                </a:gridCol>
              </a:tblGrid>
              <a:tr h="1654423">
                <a:tc>
                  <a:txBody>
                    <a:bodyPr/>
                    <a:lstStyle/>
                    <a:p>
                      <a:pPr algn="ctr"/>
                      <a:r>
                        <a:rPr lang="en-US" sz="3000"/>
                        <a:t>Discourse</a:t>
                      </a:r>
                    </a:p>
                    <a:p>
                      <a:pPr algn="ctr"/>
                      <a:r>
                        <a:rPr lang="en-US" sz="2000" b="0"/>
                        <a:t>Organization, Cohesion, and Density of Language by Key Language Uses</a:t>
                      </a:r>
                    </a:p>
                  </a:txBody>
                  <a:tcPr marL="137160" marR="137160" marT="137160" marB="137160"/>
                </a:tc>
                <a:tc>
                  <a:txBody>
                    <a:bodyPr/>
                    <a:lstStyle/>
                    <a:p>
                      <a:pPr algn="ctr"/>
                      <a:r>
                        <a:rPr lang="en-US" sz="3000"/>
                        <a:t>Sentence</a:t>
                      </a:r>
                    </a:p>
                    <a:p>
                      <a:pPr algn="ctr"/>
                      <a:r>
                        <a:rPr lang="en-US" sz="2000" b="0"/>
                        <a:t>Grammatical Complexity of Language by Key Language Uses</a:t>
                      </a:r>
                    </a:p>
                  </a:txBody>
                  <a:tcPr marL="137160" marR="137160" marT="137160" marB="137160"/>
                </a:tc>
                <a:tc>
                  <a:txBody>
                    <a:bodyPr/>
                    <a:lstStyle/>
                    <a:p>
                      <a:pPr algn="ctr"/>
                      <a:r>
                        <a:rPr lang="en-US" sz="3000"/>
                        <a:t>Word/Phrase</a:t>
                      </a:r>
                    </a:p>
                    <a:p>
                      <a:pPr algn="ctr"/>
                      <a:r>
                        <a:rPr lang="en-US" sz="2000" b="0"/>
                        <a:t>Precision of Language by Key Language Uses</a:t>
                      </a:r>
                    </a:p>
                  </a:txBody>
                  <a:tcPr marL="137160" marR="137160" marT="137160" marB="137160"/>
                </a:tc>
                <a:extLst>
                  <a:ext uri="{0D108BD9-81ED-4DB2-BD59-A6C34878D82A}">
                    <a16:rowId xmlns:a16="http://schemas.microsoft.com/office/drawing/2014/main" val="1647722192"/>
                  </a:ext>
                </a:extLst>
              </a:tr>
            </a:tbl>
          </a:graphicData>
        </a:graphic>
      </p:graphicFrame>
      <p:sp>
        <p:nvSpPr>
          <p:cNvPr id="5" name="TextBox 4">
            <a:extLst>
              <a:ext uri="{FF2B5EF4-FFF2-40B4-BE49-F238E27FC236}">
                <a16:creationId xmlns:a16="http://schemas.microsoft.com/office/drawing/2014/main" id="{33ADE469-A66C-3230-9D48-59D3E5D4F9FA}"/>
              </a:ext>
            </a:extLst>
          </p:cNvPr>
          <p:cNvSpPr txBox="1"/>
          <p:nvPr/>
        </p:nvSpPr>
        <p:spPr>
          <a:xfrm>
            <a:off x="2031367" y="4115330"/>
            <a:ext cx="8129265" cy="954107"/>
          </a:xfrm>
          <a:prstGeom prst="rect">
            <a:avLst/>
          </a:prstGeom>
          <a:solidFill>
            <a:schemeClr val="accent3">
              <a:lumMod val="20000"/>
              <a:lumOff val="80000"/>
            </a:schemeClr>
          </a:solidFill>
        </p:spPr>
        <p:txBody>
          <a:bodyPr wrap="square" lIns="91440" tIns="45720" rIns="91440" bIns="45720" anchor="t">
            <a:spAutoFit/>
          </a:bodyPr>
          <a:lstStyle/>
          <a:p>
            <a:pPr algn="ctr"/>
            <a:r>
              <a:rPr lang="en-US" sz="2800" b="0" i="0" u="none" strike="noStrike">
                <a:solidFill>
                  <a:srgbClr val="000000"/>
                </a:solidFill>
                <a:effectLst/>
                <a:latin typeface="Red Hat Text" panose="02010303040201060303" pitchFamily="2" charset="0"/>
                <a:ea typeface="Red Hat Text" panose="02010303040201060303" pitchFamily="2" charset="0"/>
                <a:cs typeface="Red Hat Text" panose="02010303040201060303" pitchFamily="2" charset="0"/>
              </a:rPr>
              <a:t> *Note: The WIDA Key Language Uses (</a:t>
            </a:r>
            <a:r>
              <a:rPr lang="en-US" sz="2800" b="1" i="0" u="none" strike="noStrike">
                <a:solidFill>
                  <a:srgbClr val="000000"/>
                </a:solidFill>
                <a:effectLst/>
                <a:latin typeface="Red Hat Text" panose="02010303040201060303" pitchFamily="2" charset="0"/>
                <a:ea typeface="Red Hat Text" panose="02010303040201060303" pitchFamily="2" charset="0"/>
                <a:cs typeface="Red Hat Text" panose="02010303040201060303" pitchFamily="2" charset="0"/>
              </a:rPr>
              <a:t>KLUs</a:t>
            </a:r>
            <a:r>
              <a:rPr lang="en-US" sz="2800" b="0" i="0" u="none" strike="noStrike">
                <a:solidFill>
                  <a:srgbClr val="000000"/>
                </a:solidFill>
                <a:effectLst/>
                <a:latin typeface="Red Hat Text" panose="02010303040201060303" pitchFamily="2" charset="0"/>
                <a:ea typeface="Red Hat Text" panose="02010303040201060303" pitchFamily="2" charset="0"/>
                <a:cs typeface="Red Hat Text" panose="02010303040201060303" pitchFamily="2" charset="0"/>
              </a:rPr>
              <a:t>) are </a:t>
            </a:r>
            <a:r>
              <a:rPr lang="en-US" sz="2800" b="1" i="0" u="none" strike="noStrike">
                <a:solidFill>
                  <a:srgbClr val="000000"/>
                </a:solidFill>
                <a:effectLst/>
                <a:latin typeface="Red Hat Text" panose="02010303040201060303" pitchFamily="2" charset="0"/>
                <a:ea typeface="Red Hat Text" panose="02010303040201060303" pitchFamily="2" charset="0"/>
                <a:cs typeface="Red Hat Text" panose="02010303040201060303" pitchFamily="2" charset="0"/>
              </a:rPr>
              <a:t>Narrate, Inform, Explain, Argue</a:t>
            </a:r>
            <a:r>
              <a:rPr lang="en-US" sz="1400" b="0" i="0" u="none" strike="noStrike">
                <a:solidFill>
                  <a:srgbClr val="000000"/>
                </a:solidFill>
                <a:effectLst/>
                <a:latin typeface="Red Hat Text" panose="02010303040201060303" pitchFamily="2" charset="0"/>
                <a:ea typeface="Red Hat Text" panose="02010303040201060303" pitchFamily="2" charset="0"/>
                <a:cs typeface="Red Hat Text" panose="02010303040201060303" pitchFamily="2" charset="0"/>
              </a:rPr>
              <a:t>.</a:t>
            </a:r>
            <a:endParaRPr lang="en-US" sz="1400">
              <a:latin typeface="Red Hat Text" panose="02010303040201060303" pitchFamily="2" charset="0"/>
              <a:ea typeface="Red Hat Text" panose="02010303040201060303" pitchFamily="2" charset="0"/>
              <a:cs typeface="Red Hat Text" panose="02010303040201060303" pitchFamily="2" charset="0"/>
            </a:endParaRPr>
          </a:p>
        </p:txBody>
      </p:sp>
    </p:spTree>
    <p:extLst>
      <p:ext uri="{BB962C8B-B14F-4D97-AF65-F5344CB8AC3E}">
        <p14:creationId xmlns:p14="http://schemas.microsoft.com/office/powerpoint/2010/main" val="698201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79E09-0D10-99DA-FF09-A3CDA829C74A}"/>
              </a:ext>
            </a:extLst>
          </p:cNvPr>
          <p:cNvSpPr>
            <a:spLocks noGrp="1"/>
          </p:cNvSpPr>
          <p:nvPr>
            <p:ph type="title"/>
          </p:nvPr>
        </p:nvSpPr>
        <p:spPr/>
        <p:txBody>
          <a:bodyPr/>
          <a:lstStyle/>
          <a:p>
            <a:r>
              <a:rPr lang="en-US"/>
              <a:t>Dimensions of Language</a:t>
            </a:r>
          </a:p>
        </p:txBody>
      </p:sp>
      <p:sp>
        <p:nvSpPr>
          <p:cNvPr id="4" name="Footer Placeholder 3">
            <a:extLst>
              <a:ext uri="{FF2B5EF4-FFF2-40B4-BE49-F238E27FC236}">
                <a16:creationId xmlns:a16="http://schemas.microsoft.com/office/drawing/2014/main" id="{0A5360F3-FEE3-7AE7-5BE9-71CC2C7B858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graphicFrame>
        <p:nvGraphicFramePr>
          <p:cNvPr id="5" name="Content Placeholder 3" descr="Image of a worksheet showing Three Dimensions of Language: Discourse, Sentence, and Word/Phrase.">
            <a:extLst>
              <a:ext uri="{FF2B5EF4-FFF2-40B4-BE49-F238E27FC236}">
                <a16:creationId xmlns:a16="http://schemas.microsoft.com/office/drawing/2014/main" id="{97B07A15-A01B-D5C7-08AD-EB326878936E}"/>
              </a:ext>
            </a:extLst>
          </p:cNvPr>
          <p:cNvGraphicFramePr>
            <a:graphicFrameLocks noGrp="1"/>
          </p:cNvGraphicFramePr>
          <p:nvPr>
            <p:ph idx="1"/>
            <p:extLst>
              <p:ext uri="{D42A27DB-BD31-4B8C-83A1-F6EECF244321}">
                <p14:modId xmlns:p14="http://schemas.microsoft.com/office/powerpoint/2010/main" val="206878765"/>
              </p:ext>
            </p:extLst>
          </p:nvPr>
        </p:nvGraphicFramePr>
        <p:xfrm>
          <a:off x="457200" y="1371600"/>
          <a:ext cx="11121571" cy="4818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4640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4BB67-988D-7D41-98D6-E68635D7E710}"/>
              </a:ext>
            </a:extLst>
          </p:cNvPr>
          <p:cNvSpPr>
            <a:spLocks noGrp="1"/>
          </p:cNvSpPr>
          <p:nvPr>
            <p:ph type="title"/>
          </p:nvPr>
        </p:nvSpPr>
        <p:spPr/>
        <p:txBody>
          <a:bodyPr/>
          <a:lstStyle/>
          <a:p>
            <a:r>
              <a:rPr lang="en-US"/>
              <a:t>Not Sure of a Term?</a:t>
            </a:r>
          </a:p>
        </p:txBody>
      </p:sp>
      <p:sp>
        <p:nvSpPr>
          <p:cNvPr id="3" name="Content Placeholder 2">
            <a:extLst>
              <a:ext uri="{FF2B5EF4-FFF2-40B4-BE49-F238E27FC236}">
                <a16:creationId xmlns:a16="http://schemas.microsoft.com/office/drawing/2014/main" id="{F728793B-1CE5-0CD8-6F70-582F93311A13}"/>
              </a:ext>
            </a:extLst>
          </p:cNvPr>
          <p:cNvSpPr>
            <a:spLocks noGrp="1"/>
          </p:cNvSpPr>
          <p:nvPr>
            <p:ph idx="1"/>
          </p:nvPr>
        </p:nvSpPr>
        <p:spPr>
          <a:xfrm>
            <a:off x="457200" y="1371600"/>
            <a:ext cx="10913633" cy="632766"/>
          </a:xfrm>
        </p:spPr>
        <p:txBody>
          <a:bodyPr>
            <a:normAutofit/>
          </a:bodyPr>
          <a:lstStyle/>
          <a:p>
            <a:r>
              <a:rPr lang="en-US" sz="2800"/>
              <a:t>Look in the Definitions and Examples section:</a:t>
            </a:r>
          </a:p>
        </p:txBody>
      </p:sp>
      <p:sp>
        <p:nvSpPr>
          <p:cNvPr id="4" name="Footer Placeholder 3">
            <a:extLst>
              <a:ext uri="{FF2B5EF4-FFF2-40B4-BE49-F238E27FC236}">
                <a16:creationId xmlns:a16="http://schemas.microsoft.com/office/drawing/2014/main" id="{4965D1E5-76C5-7A37-A5A5-7847E4F844D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8" name="Picture 7" descr="A screenshot of a chart highlighting the key language uses. From left to right: Key language use, narrate and inform. purpose, common language features of each, organizational pattern of each. ">
            <a:extLst>
              <a:ext uri="{FF2B5EF4-FFF2-40B4-BE49-F238E27FC236}">
                <a16:creationId xmlns:a16="http://schemas.microsoft.com/office/drawing/2014/main" id="{5C1BFDD7-8EC4-3383-E94B-79C0B38D5AE1}"/>
              </a:ext>
            </a:extLst>
          </p:cNvPr>
          <p:cNvPicPr>
            <a:picLocks noChangeAspect="1"/>
          </p:cNvPicPr>
          <p:nvPr/>
        </p:nvPicPr>
        <p:blipFill>
          <a:blip r:embed="rId3"/>
          <a:stretch>
            <a:fillRect/>
          </a:stretch>
        </p:blipFill>
        <p:spPr>
          <a:xfrm>
            <a:off x="457200" y="4266375"/>
            <a:ext cx="10771175" cy="1695983"/>
          </a:xfrm>
          <a:prstGeom prst="rect">
            <a:avLst/>
          </a:prstGeom>
        </p:spPr>
      </p:pic>
      <p:sp>
        <p:nvSpPr>
          <p:cNvPr id="6" name="Rectangle 1">
            <a:extLst>
              <a:ext uri="{FF2B5EF4-FFF2-40B4-BE49-F238E27FC236}">
                <a16:creationId xmlns:a16="http://schemas.microsoft.com/office/drawing/2014/main" id="{5F1A32BB-3072-2527-06B1-5B39274A86FA}"/>
              </a:ext>
            </a:extLst>
          </p:cNvPr>
          <p:cNvSpPr>
            <a:spLocks noChangeArrowheads="1"/>
          </p:cNvSpPr>
          <p:nvPr/>
        </p:nvSpPr>
        <p:spPr bwMode="auto">
          <a:xfrm>
            <a:off x="529185" y="1882476"/>
            <a:ext cx="10758169" cy="238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36482" rIns="0" bIns="136482"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en-US" sz="2400" b="1" i="0" u="none" strike="noStrike" cap="none" normalizeH="0" baseline="0" bmk="_Toc195456017">
                <a:ln>
                  <a:noFill/>
                </a:ln>
                <a:solidFill>
                  <a:srgbClr val="231F20"/>
                </a:solidFill>
                <a:effectLst/>
                <a:latin typeface="Red Hat Text" panose="02010303040201060303" pitchFamily="2" charset="0"/>
                <a:ea typeface="Red Hat Text" panose="02010303040201060303" pitchFamily="2" charset="0"/>
                <a:cs typeface="Red Hat Text" panose="02010303040201060303" pitchFamily="2" charset="0"/>
              </a:rPr>
              <a:t>Discourse Dimension Definitions</a:t>
            </a:r>
            <a:endParaRPr kumimoji="0" lang="en-US" altLang="en-US" sz="2400" b="1" i="0" u="none" strike="noStrike" cap="none" normalizeH="0" baseline="0" bmk="">
              <a:ln>
                <a:noFill/>
              </a:ln>
              <a:solidFill>
                <a:srgbClr val="231F20"/>
              </a:solidFill>
              <a:effectLst/>
              <a:latin typeface="Red Hat Text" panose="02010303040201060303" pitchFamily="2" charset="0"/>
              <a:ea typeface="Red Hat Text" panose="02010303040201060303" pitchFamily="2" charset="0"/>
              <a:cs typeface="Red Hat Text" panose="02010303040201060303"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bmk="">
                <a:ln>
                  <a:noFill/>
                </a:ln>
                <a:solidFill>
                  <a:schemeClr val="tx1"/>
                </a:solidFill>
                <a:effectLst/>
                <a:ea typeface="Red Hat Text" panose="02010303040201060303" pitchFamily="2" charset="0"/>
                <a:cs typeface="Red Hat Text" panose="02010303040201060303" pitchFamily="2" charset="0"/>
              </a:rPr>
              <a:t>Key Language Uses (KLUs)</a:t>
            </a:r>
            <a:r>
              <a:rPr kumimoji="0" lang="en-US" altLang="en-US" b="1" i="0" u="none" strike="noStrike" cap="none" normalizeH="0" baseline="0">
                <a:ln>
                  <a:noFill/>
                </a:ln>
                <a:solidFill>
                  <a:schemeClr val="tx1"/>
                </a:solidFill>
                <a:effectLst/>
                <a:ea typeface="Red Hat Text" panose="02010303040201060303" pitchFamily="2" charset="0"/>
                <a:cs typeface="Red Hat Text" panose="02010303040201060303" pitchFamily="2" charset="0"/>
              </a:rPr>
              <a:t>: </a:t>
            </a:r>
            <a:r>
              <a:rPr kumimoji="0" lang="en-US" altLang="en-US" b="0" i="0" u="none" strike="noStrike" cap="none" normalizeH="0" baseline="0">
                <a:ln>
                  <a:noFill/>
                </a:ln>
                <a:solidFill>
                  <a:schemeClr val="tx1"/>
                </a:solidFill>
                <a:effectLst/>
                <a:ea typeface="Red Hat Text" panose="02010303040201060303" pitchFamily="2" charset="0"/>
                <a:cs typeface="Red Hat Text" panose="02010303040201060303" pitchFamily="2" charset="0"/>
              </a:rPr>
              <a:t>A component of the WIDA ELD Standards Framework, 2020 Edition. They consist of four high-leverage genre families identified across state academic content standards. Each KLU is defined by its communicative purpose—Narrate, Inform, Explain, and Argue—and characterized by specific language patterns and features</a:t>
            </a:r>
            <a:r>
              <a:rPr kumimoji="0" lang="en-US" altLang="en-US" b="0" i="0" u="none" strike="noStrike" cap="none" normalizeH="0" baseline="0">
                <a:ln>
                  <a:noFill/>
                </a:ln>
                <a:solidFill>
                  <a:schemeClr val="tx1"/>
                </a:solidFill>
                <a:effectLst/>
                <a:ea typeface="MS Mincho" panose="02020609040205080304" pitchFamily="49" charset="-128"/>
                <a:cs typeface="Red Hat Display" panose="02010303040201060303" pitchFamily="2" charset="0"/>
              </a:rPr>
              <a:t>. These KLUs are interconnected and often blend together in extended texts. For example, Inform may precede Explain or Argue to introduce and define a topic, while Explain may lead into Argue to supports claims with logical reasoning.</a:t>
            </a:r>
            <a:endParaRPr kumimoji="0" lang="en-US" altLang="en-US" b="0" i="0" u="none" strike="noStrike" cap="none" normalizeH="0" baseline="0">
              <a:ln>
                <a:noFill/>
              </a:ln>
              <a:solidFill>
                <a:schemeClr val="tx1"/>
              </a:solidFill>
              <a:effectLst/>
            </a:endParaRPr>
          </a:p>
        </p:txBody>
      </p:sp>
    </p:spTree>
    <p:extLst>
      <p:ext uri="{BB962C8B-B14F-4D97-AF65-F5344CB8AC3E}">
        <p14:creationId xmlns:p14="http://schemas.microsoft.com/office/powerpoint/2010/main" val="2185036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22633-9F3D-11D7-DD11-72B8CF67BEB9}"/>
              </a:ext>
            </a:extLst>
          </p:cNvPr>
          <p:cNvSpPr>
            <a:spLocks noGrp="1"/>
          </p:cNvSpPr>
          <p:nvPr>
            <p:ph type="title"/>
          </p:nvPr>
        </p:nvSpPr>
        <p:spPr/>
        <p:txBody>
          <a:bodyPr>
            <a:normAutofit fontScale="90000"/>
          </a:bodyPr>
          <a:lstStyle/>
          <a:p>
            <a:r>
              <a:rPr lang="en-US"/>
              <a:t>Discourse Dimension: </a:t>
            </a:r>
            <a:br>
              <a:rPr lang="en-US"/>
            </a:br>
            <a:r>
              <a:rPr lang="en-US"/>
              <a:t>Expressive</a:t>
            </a:r>
          </a:p>
        </p:txBody>
      </p:sp>
      <p:sp>
        <p:nvSpPr>
          <p:cNvPr id="4" name="Footer Placeholder 3">
            <a:extLst>
              <a:ext uri="{FF2B5EF4-FFF2-40B4-BE49-F238E27FC236}">
                <a16:creationId xmlns:a16="http://schemas.microsoft.com/office/drawing/2014/main" id="{62720989-8D33-93EC-2C41-5EA35A78800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7" name="Speech Bubble: Rectangle with Corners Rounded 6">
            <a:extLst>
              <a:ext uri="{FF2B5EF4-FFF2-40B4-BE49-F238E27FC236}">
                <a16:creationId xmlns:a16="http://schemas.microsoft.com/office/drawing/2014/main" id="{401D57B7-5C76-2BCE-56F1-0ED952B89688}"/>
              </a:ext>
              <a:ext uri="{C183D7F6-B498-43B3-948B-1728B52AA6E4}">
                <adec:decorative xmlns:adec="http://schemas.microsoft.com/office/drawing/2017/decorative" val="0"/>
              </a:ext>
            </a:extLst>
          </p:cNvPr>
          <p:cNvSpPr/>
          <p:nvPr/>
        </p:nvSpPr>
        <p:spPr>
          <a:xfrm>
            <a:off x="1178977" y="2255318"/>
            <a:ext cx="4034276" cy="3070148"/>
          </a:xfrm>
          <a:prstGeom prst="wedgeRoundRectCallout">
            <a:avLst>
              <a:gd name="adj1" fmla="val 85678"/>
              <a:gd name="adj2" fmla="val 5399"/>
              <a:gd name="adj3" fmla="val 16667"/>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Red Hat Text" panose="02010303040201060303" pitchFamily="2" charset="0"/>
                <a:ea typeface="Red Hat Text" panose="02010303040201060303" pitchFamily="2" charset="0"/>
                <a:cs typeface="Red Hat Text" panose="02010303040201060303" pitchFamily="2" charset="0"/>
              </a:rPr>
              <a:t>All three criteria are synthesized into the Expressive descriptors, with </a:t>
            </a:r>
            <a:r>
              <a:rPr lang="en-US" sz="2400" b="1">
                <a:solidFill>
                  <a:schemeClr val="tx1"/>
                </a:solidFill>
                <a:latin typeface="Red Hat Text" panose="02010303040201060303" pitchFamily="2" charset="0"/>
                <a:ea typeface="Red Hat Text" panose="02010303040201060303" pitchFamily="2" charset="0"/>
                <a:cs typeface="Red Hat Text" panose="02010303040201060303" pitchFamily="2" charset="0"/>
              </a:rPr>
              <a:t>cohesion of language</a:t>
            </a:r>
            <a:r>
              <a:rPr lang="en-US" sz="2400">
                <a:solidFill>
                  <a:schemeClr val="tx1"/>
                </a:solidFill>
                <a:latin typeface="Red Hat Text" panose="02010303040201060303" pitchFamily="2" charset="0"/>
                <a:ea typeface="Red Hat Text" panose="02010303040201060303" pitchFamily="2" charset="0"/>
                <a:cs typeface="Red Hat Text" panose="02010303040201060303" pitchFamily="2" charset="0"/>
              </a:rPr>
              <a:t> called out at end of the descriptor.</a:t>
            </a:r>
          </a:p>
        </p:txBody>
      </p:sp>
      <p:sp>
        <p:nvSpPr>
          <p:cNvPr id="6" name="TextBox 5">
            <a:extLst>
              <a:ext uri="{FF2B5EF4-FFF2-40B4-BE49-F238E27FC236}">
                <a16:creationId xmlns:a16="http://schemas.microsoft.com/office/drawing/2014/main" id="{5DA7DE82-16C9-7E64-F92A-876B980908C3}"/>
              </a:ext>
              <a:ext uri="{C183D7F6-B498-43B3-948B-1728B52AA6E4}">
                <adec:decorative xmlns:adec="http://schemas.microsoft.com/office/drawing/2017/decorative" val="0"/>
              </a:ext>
            </a:extLst>
          </p:cNvPr>
          <p:cNvSpPr txBox="1"/>
          <p:nvPr/>
        </p:nvSpPr>
        <p:spPr>
          <a:xfrm>
            <a:off x="7256679" y="236447"/>
            <a:ext cx="4879747" cy="646331"/>
          </a:xfrm>
          <a:prstGeom prst="rect">
            <a:avLst/>
          </a:prstGeom>
          <a:noFill/>
        </p:spPr>
        <p:txBody>
          <a:bodyPr wrap="square">
            <a:spAutoFit/>
          </a:bodyPr>
          <a:lstStyle/>
          <a:p>
            <a:r>
              <a:rPr lang="en-US" kern="100">
                <a:solidFill>
                  <a:schemeClr val="tx1"/>
                </a:solidFill>
                <a:effectLst/>
                <a:latin typeface="Red Hat Text" panose="02010303040201060303" pitchFamily="2" charset="0"/>
                <a:ea typeface="Aptos" panose="020B0004020202020204" pitchFamily="34" charset="0"/>
                <a:cs typeface="Times New Roman" panose="02020603050405020304" pitchFamily="18" charset="0"/>
              </a:rPr>
              <a:t>As multilingual learners work toward the end of a proficiency level, they </a:t>
            </a:r>
            <a:r>
              <a:rPr lang="en-US" i="1" kern="100">
                <a:solidFill>
                  <a:schemeClr val="tx1"/>
                </a:solidFill>
                <a:effectLst/>
                <a:latin typeface="Red Hat Text" panose="02010303040201060303" pitchFamily="2" charset="0"/>
                <a:ea typeface="Aptos" panose="020B0004020202020204" pitchFamily="34" charset="0"/>
                <a:cs typeface="Times New Roman" panose="02020603050405020304" pitchFamily="18" charset="0"/>
              </a:rPr>
              <a:t>can</a:t>
            </a:r>
            <a:r>
              <a:rPr lang="en-US" kern="100">
                <a:solidFill>
                  <a:schemeClr val="tx1"/>
                </a:solidFill>
                <a:effectLst/>
                <a:latin typeface="Red Hat Text" panose="02010303040201060303" pitchFamily="2" charset="0"/>
                <a:ea typeface="Aptos" panose="020B0004020202020204" pitchFamily="34" charset="0"/>
                <a:cs typeface="Times New Roman" panose="02020603050405020304" pitchFamily="18" charset="0"/>
              </a:rPr>
              <a:t> </a:t>
            </a:r>
            <a:r>
              <a:rPr lang="en-US" b="1" kern="100">
                <a:solidFill>
                  <a:schemeClr val="tx1"/>
                </a:solidFill>
                <a:effectLst/>
                <a:latin typeface="Red Hat Text" panose="02010303040201060303" pitchFamily="2" charset="0"/>
                <a:ea typeface="Aptos" panose="020B0004020202020204" pitchFamily="34" charset="0"/>
                <a:cs typeface="Times New Roman" panose="02020603050405020304" pitchFamily="18" charset="0"/>
              </a:rPr>
              <a:t>consistently</a:t>
            </a:r>
            <a:r>
              <a:rPr lang="en-US" kern="100">
                <a:solidFill>
                  <a:schemeClr val="tx1"/>
                </a:solidFill>
                <a:effectLst/>
                <a:latin typeface="Red Hat Text" panose="02010303040201060303" pitchFamily="2" charset="0"/>
                <a:ea typeface="Aptos" panose="020B0004020202020204" pitchFamily="34" charset="0"/>
                <a:cs typeface="Times New Roman" panose="02020603050405020304" pitchFamily="18" charset="0"/>
              </a:rPr>
              <a:t>. </a:t>
            </a:r>
            <a:endParaRPr lang="en-US"/>
          </a:p>
        </p:txBody>
      </p:sp>
      <p:pic>
        <p:nvPicPr>
          <p:cNvPr id="9" name="Picture 8" descr="A chart showing the proficiency level in grades 4-5 expressive and the discourse dimension highlighting how cohesion of language has been called out at the end of each descriptor.">
            <a:extLst>
              <a:ext uri="{FF2B5EF4-FFF2-40B4-BE49-F238E27FC236}">
                <a16:creationId xmlns:a16="http://schemas.microsoft.com/office/drawing/2014/main" id="{3E5E794B-35D8-57FB-6DD1-70A858B8C9FA}"/>
              </a:ext>
            </a:extLst>
          </p:cNvPr>
          <p:cNvPicPr>
            <a:picLocks noChangeAspect="1"/>
          </p:cNvPicPr>
          <p:nvPr/>
        </p:nvPicPr>
        <p:blipFill>
          <a:blip r:embed="rId3"/>
          <a:stretch>
            <a:fillRect/>
          </a:stretch>
        </p:blipFill>
        <p:spPr>
          <a:xfrm>
            <a:off x="7486443" y="914400"/>
            <a:ext cx="4420217" cy="5306165"/>
          </a:xfrm>
          <a:prstGeom prst="rect">
            <a:avLst/>
          </a:prstGeom>
        </p:spPr>
      </p:pic>
    </p:spTree>
    <p:extLst>
      <p:ext uri="{BB962C8B-B14F-4D97-AF65-F5344CB8AC3E}">
        <p14:creationId xmlns:p14="http://schemas.microsoft.com/office/powerpoint/2010/main" val="2169226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F7123-988F-3CFC-4E19-7BC748AC9F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75EEC0-6E13-36A4-B5CA-A98CFBA50719}"/>
              </a:ext>
            </a:extLst>
          </p:cNvPr>
          <p:cNvSpPr>
            <a:spLocks noGrp="1"/>
          </p:cNvSpPr>
          <p:nvPr>
            <p:ph type="title"/>
          </p:nvPr>
        </p:nvSpPr>
        <p:spPr/>
        <p:txBody>
          <a:bodyPr>
            <a:normAutofit fontScale="90000"/>
          </a:bodyPr>
          <a:lstStyle/>
          <a:p>
            <a:r>
              <a:rPr lang="en-US"/>
              <a:t>Discourse Dimension: </a:t>
            </a:r>
            <a:br>
              <a:rPr lang="en-US"/>
            </a:br>
            <a:r>
              <a:rPr lang="en-US"/>
              <a:t>Interpretive</a:t>
            </a:r>
          </a:p>
        </p:txBody>
      </p:sp>
      <p:sp>
        <p:nvSpPr>
          <p:cNvPr id="4" name="Footer Placeholder 3">
            <a:extLst>
              <a:ext uri="{FF2B5EF4-FFF2-40B4-BE49-F238E27FC236}">
                <a16:creationId xmlns:a16="http://schemas.microsoft.com/office/drawing/2014/main" id="{47E5F48C-32D9-E386-539D-AA7FF893AFF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7" name="Speech Bubble: Rectangle with Corners Rounded 6">
            <a:extLst>
              <a:ext uri="{FF2B5EF4-FFF2-40B4-BE49-F238E27FC236}">
                <a16:creationId xmlns:a16="http://schemas.microsoft.com/office/drawing/2014/main" id="{A58FA780-FF58-0579-8609-7DC8806B4E0C}"/>
              </a:ext>
              <a:ext uri="{C183D7F6-B498-43B3-948B-1728B52AA6E4}">
                <adec:decorative xmlns:adec="http://schemas.microsoft.com/office/drawing/2017/decorative" val="0"/>
              </a:ext>
            </a:extLst>
          </p:cNvPr>
          <p:cNvSpPr/>
          <p:nvPr/>
        </p:nvSpPr>
        <p:spPr>
          <a:xfrm>
            <a:off x="1178977" y="2255318"/>
            <a:ext cx="4034276" cy="3070148"/>
          </a:xfrm>
          <a:prstGeom prst="wedgeRoundRectCallout">
            <a:avLst>
              <a:gd name="adj1" fmla="val 85678"/>
              <a:gd name="adj2" fmla="val 5399"/>
              <a:gd name="adj3" fmla="val 16667"/>
            </a:avLst>
          </a:prstGeom>
          <a:solidFill>
            <a:schemeClr val="accent5">
              <a:lumMod val="20000"/>
              <a:lumOff val="8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solidFill>
                  <a:schemeClr val="tx1"/>
                </a:solidFill>
                <a:latin typeface="Red Hat Text"/>
                <a:ea typeface="Red Hat Text" panose="02010303040201060303" pitchFamily="2" charset="0"/>
                <a:cs typeface="Red Hat Text" panose="02010303040201060303" pitchFamily="2" charset="0"/>
              </a:rPr>
              <a:t>All three criteria are synthesized into the Expressive descriptors, with </a:t>
            </a:r>
            <a:r>
              <a:rPr lang="en-US" sz="2400" b="1">
                <a:solidFill>
                  <a:schemeClr val="tx1"/>
                </a:solidFill>
                <a:latin typeface="Red Hat Text"/>
                <a:ea typeface="Red Hat Text" panose="02010303040201060303" pitchFamily="2" charset="0"/>
                <a:cs typeface="Red Hat Text" panose="02010303040201060303" pitchFamily="2" charset="0"/>
              </a:rPr>
              <a:t>density of language</a:t>
            </a:r>
            <a:r>
              <a:rPr lang="en-US" sz="2400">
                <a:solidFill>
                  <a:schemeClr val="tx1"/>
                </a:solidFill>
                <a:latin typeface="Red Hat Text"/>
                <a:ea typeface="Red Hat Text" panose="02010303040201060303" pitchFamily="2" charset="0"/>
                <a:cs typeface="Red Hat Text" panose="02010303040201060303" pitchFamily="2" charset="0"/>
              </a:rPr>
              <a:t> called out at end of the descriptor.</a:t>
            </a:r>
          </a:p>
        </p:txBody>
      </p:sp>
      <p:sp>
        <p:nvSpPr>
          <p:cNvPr id="6" name="TextBox 5">
            <a:extLst>
              <a:ext uri="{FF2B5EF4-FFF2-40B4-BE49-F238E27FC236}">
                <a16:creationId xmlns:a16="http://schemas.microsoft.com/office/drawing/2014/main" id="{A2FCF361-09CB-70BA-092F-91EDA77101C7}"/>
              </a:ext>
              <a:ext uri="{C183D7F6-B498-43B3-948B-1728B52AA6E4}">
                <adec:decorative xmlns:adec="http://schemas.microsoft.com/office/drawing/2017/decorative" val="0"/>
              </a:ext>
            </a:extLst>
          </p:cNvPr>
          <p:cNvSpPr txBox="1"/>
          <p:nvPr/>
        </p:nvSpPr>
        <p:spPr>
          <a:xfrm>
            <a:off x="7256679" y="236447"/>
            <a:ext cx="4879747" cy="646331"/>
          </a:xfrm>
          <a:prstGeom prst="rect">
            <a:avLst/>
          </a:prstGeom>
          <a:noFill/>
        </p:spPr>
        <p:txBody>
          <a:bodyPr wrap="square">
            <a:spAutoFit/>
          </a:bodyPr>
          <a:lstStyle/>
          <a:p>
            <a:r>
              <a:rPr lang="en-US" kern="100">
                <a:solidFill>
                  <a:schemeClr val="tx1"/>
                </a:solidFill>
                <a:effectLst/>
                <a:latin typeface="Red Hat Text" panose="02010303040201060303" pitchFamily="2" charset="0"/>
                <a:ea typeface="Aptos" panose="020B0004020202020204" pitchFamily="34" charset="0"/>
                <a:cs typeface="Times New Roman" panose="02020603050405020304" pitchFamily="18" charset="0"/>
              </a:rPr>
              <a:t>As multilingual learners work toward the end of a proficiency level, they </a:t>
            </a:r>
            <a:r>
              <a:rPr lang="en-US" i="1" kern="100">
                <a:solidFill>
                  <a:schemeClr val="tx1"/>
                </a:solidFill>
                <a:effectLst/>
                <a:latin typeface="Red Hat Text" panose="02010303040201060303" pitchFamily="2" charset="0"/>
                <a:ea typeface="Aptos" panose="020B0004020202020204" pitchFamily="34" charset="0"/>
                <a:cs typeface="Times New Roman" panose="02020603050405020304" pitchFamily="18" charset="0"/>
              </a:rPr>
              <a:t>can</a:t>
            </a:r>
            <a:r>
              <a:rPr lang="en-US" kern="100">
                <a:solidFill>
                  <a:schemeClr val="tx1"/>
                </a:solidFill>
                <a:effectLst/>
                <a:latin typeface="Red Hat Text" panose="02010303040201060303" pitchFamily="2" charset="0"/>
                <a:ea typeface="Aptos" panose="020B0004020202020204" pitchFamily="34" charset="0"/>
                <a:cs typeface="Times New Roman" panose="02020603050405020304" pitchFamily="18" charset="0"/>
              </a:rPr>
              <a:t> </a:t>
            </a:r>
            <a:r>
              <a:rPr lang="en-US" b="1" kern="100">
                <a:solidFill>
                  <a:schemeClr val="tx1"/>
                </a:solidFill>
                <a:effectLst/>
                <a:latin typeface="Red Hat Text" panose="02010303040201060303" pitchFamily="2" charset="0"/>
                <a:ea typeface="Aptos" panose="020B0004020202020204" pitchFamily="34" charset="0"/>
                <a:cs typeface="Times New Roman" panose="02020603050405020304" pitchFamily="18" charset="0"/>
              </a:rPr>
              <a:t>consistently</a:t>
            </a:r>
            <a:r>
              <a:rPr lang="en-US" kern="100">
                <a:solidFill>
                  <a:schemeClr val="tx1"/>
                </a:solidFill>
                <a:effectLst/>
                <a:latin typeface="Red Hat Text" panose="02010303040201060303" pitchFamily="2" charset="0"/>
                <a:ea typeface="Aptos" panose="020B0004020202020204" pitchFamily="34" charset="0"/>
                <a:cs typeface="Times New Roman" panose="02020603050405020304" pitchFamily="18" charset="0"/>
              </a:rPr>
              <a:t>. </a:t>
            </a:r>
            <a:endParaRPr lang="en-US"/>
          </a:p>
        </p:txBody>
      </p:sp>
      <p:pic>
        <p:nvPicPr>
          <p:cNvPr id="8" name="Picture 7" descr="A screenshot of a chart of proficiency level in grades 4-5 interpretive mode, and the discourse dimension highlighting how density of language is called out at the end of each descriptor.">
            <a:extLst>
              <a:ext uri="{FF2B5EF4-FFF2-40B4-BE49-F238E27FC236}">
                <a16:creationId xmlns:a16="http://schemas.microsoft.com/office/drawing/2014/main" id="{67CCAC37-D6E1-3D33-CC70-6F27BF2EC2CA}"/>
              </a:ext>
            </a:extLst>
          </p:cNvPr>
          <p:cNvPicPr>
            <a:picLocks noChangeAspect="1"/>
          </p:cNvPicPr>
          <p:nvPr/>
        </p:nvPicPr>
        <p:blipFill>
          <a:blip r:embed="rId3"/>
          <a:srcRect l="2223" t="1217" r="1199" b="1499"/>
          <a:stretch/>
        </p:blipFill>
        <p:spPr>
          <a:xfrm>
            <a:off x="7593806" y="978695"/>
            <a:ext cx="4250532" cy="5143500"/>
          </a:xfrm>
          <a:prstGeom prst="rect">
            <a:avLst/>
          </a:prstGeom>
          <a:ln w="38100">
            <a:solidFill>
              <a:schemeClr val="tx1"/>
            </a:solidFill>
          </a:ln>
        </p:spPr>
      </p:pic>
    </p:spTree>
    <p:extLst>
      <p:ext uri="{BB962C8B-B14F-4D97-AF65-F5344CB8AC3E}">
        <p14:creationId xmlns:p14="http://schemas.microsoft.com/office/powerpoint/2010/main" val="481942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144E5-AFD0-5C99-69B8-60FF1E2B2286}"/>
              </a:ext>
            </a:extLst>
          </p:cNvPr>
          <p:cNvSpPr>
            <a:spLocks noGrp="1"/>
          </p:cNvSpPr>
          <p:nvPr>
            <p:ph type="title"/>
          </p:nvPr>
        </p:nvSpPr>
        <p:spPr/>
        <p:txBody>
          <a:bodyPr>
            <a:noAutofit/>
          </a:bodyPr>
          <a:lstStyle/>
          <a:p>
            <a:r>
              <a:rPr lang="en-US" sz="3200"/>
              <a:t>Option: Use Both Expressive and Interpretive Descriptors with Combined Interpretive/Expressive Activities</a:t>
            </a:r>
          </a:p>
        </p:txBody>
      </p:sp>
      <p:sp>
        <p:nvSpPr>
          <p:cNvPr id="4" name="Footer Placeholder 3">
            <a:extLst>
              <a:ext uri="{FF2B5EF4-FFF2-40B4-BE49-F238E27FC236}">
                <a16:creationId xmlns:a16="http://schemas.microsoft.com/office/drawing/2014/main" id="{6E6C548F-D47E-AE5A-5553-F7FF2FD7EAC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5" name="TextBox 4">
            <a:extLst>
              <a:ext uri="{FF2B5EF4-FFF2-40B4-BE49-F238E27FC236}">
                <a16:creationId xmlns:a16="http://schemas.microsoft.com/office/drawing/2014/main" id="{BE99FA84-7548-7181-F9D5-EE091A4A53C3}"/>
              </a:ext>
              <a:ext uri="{C183D7F6-B498-43B3-948B-1728B52AA6E4}">
                <adec:decorative xmlns:adec="http://schemas.microsoft.com/office/drawing/2017/decorative" val="0"/>
              </a:ext>
            </a:extLst>
          </p:cNvPr>
          <p:cNvSpPr txBox="1"/>
          <p:nvPr/>
        </p:nvSpPr>
        <p:spPr>
          <a:xfrm>
            <a:off x="457200" y="1611296"/>
            <a:ext cx="9754339" cy="369332"/>
          </a:xfrm>
          <a:prstGeom prst="rect">
            <a:avLst/>
          </a:prstGeom>
          <a:noFill/>
        </p:spPr>
        <p:txBody>
          <a:bodyPr wrap="square">
            <a:spAutoFit/>
          </a:bodyPr>
          <a:lstStyle/>
          <a:p>
            <a:r>
              <a:rPr lang="en-US" sz="1800" kern="100">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As multilingual learners work toward the end of a proficiency level, they </a:t>
            </a:r>
            <a:r>
              <a:rPr lang="en-US" sz="1800" i="1" kern="100">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can</a:t>
            </a:r>
            <a:r>
              <a:rPr lang="en-US" sz="1800" kern="100">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 </a:t>
            </a:r>
            <a:r>
              <a:rPr lang="en-US" sz="1800" b="1" kern="100">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consistently</a:t>
            </a:r>
            <a:r>
              <a:rPr lang="en-US" b="1" kern="100">
                <a:latin typeface="Red Hat Text" panose="02010303040201060303" pitchFamily="2" charset="0"/>
                <a:ea typeface="Red Hat Text" panose="02010303040201060303" pitchFamily="2" charset="0"/>
                <a:cs typeface="Red Hat Text" panose="02010303040201060303" pitchFamily="2" charset="0"/>
              </a:rPr>
              <a:t> . . .</a:t>
            </a:r>
            <a:r>
              <a:rPr lang="en-US" sz="1800" kern="100">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 </a:t>
            </a:r>
            <a:endParaRPr lang="en-US">
              <a:latin typeface="Red Hat Text" panose="02010303040201060303" pitchFamily="2" charset="0"/>
              <a:ea typeface="Red Hat Text" panose="02010303040201060303" pitchFamily="2" charset="0"/>
              <a:cs typeface="Red Hat Text" panose="02010303040201060303" pitchFamily="2" charset="0"/>
            </a:endParaRPr>
          </a:p>
        </p:txBody>
      </p:sp>
      <p:sp>
        <p:nvSpPr>
          <p:cNvPr id="6" name="Speech Bubble: Rectangle with Corners Rounded 5">
            <a:extLst>
              <a:ext uri="{FF2B5EF4-FFF2-40B4-BE49-F238E27FC236}">
                <a16:creationId xmlns:a16="http://schemas.microsoft.com/office/drawing/2014/main" id="{F840FED3-04A4-0B65-6556-866BBFFE8394}"/>
              </a:ext>
              <a:ext uri="{C183D7F6-B498-43B3-948B-1728B52AA6E4}">
                <adec:decorative xmlns:adec="http://schemas.microsoft.com/office/drawing/2017/decorative" val="0"/>
              </a:ext>
            </a:extLst>
          </p:cNvPr>
          <p:cNvSpPr/>
          <p:nvPr/>
        </p:nvSpPr>
        <p:spPr>
          <a:xfrm>
            <a:off x="457200" y="2112192"/>
            <a:ext cx="4992255" cy="1144143"/>
          </a:xfrm>
          <a:prstGeom prst="wedgeRoundRectCallout">
            <a:avLst>
              <a:gd name="adj1" fmla="val -41517"/>
              <a:gd name="adj2" fmla="val -20442"/>
              <a:gd name="adj3" fmla="val 16667"/>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Red Hat Text" panose="02010303040201060303" pitchFamily="2" charset="0"/>
                <a:ea typeface="Red Hat Text" panose="02010303040201060303" pitchFamily="2" charset="0"/>
                <a:cs typeface="Red Hat Text" panose="02010303040201060303" pitchFamily="2" charset="0"/>
              </a:rPr>
              <a:t>Expressive  Discourse Descriptors</a:t>
            </a:r>
            <a:endParaRPr lang="en-US" sz="1200" b="1">
              <a:solidFill>
                <a:schemeClr val="tx1"/>
              </a:solidFill>
              <a:latin typeface="Red Hat Text" panose="02010303040201060303" pitchFamily="2" charset="0"/>
              <a:ea typeface="Red Hat Text" panose="02010303040201060303" pitchFamily="2" charset="0"/>
              <a:cs typeface="Red Hat Text" panose="02010303040201060303" pitchFamily="2" charset="0"/>
            </a:endParaRPr>
          </a:p>
          <a:p>
            <a:pPr algn="ctr"/>
            <a:r>
              <a:rPr lang="en-US">
                <a:solidFill>
                  <a:schemeClr val="tx1"/>
                </a:solidFill>
                <a:latin typeface="Red Hat Text" panose="02010303040201060303" pitchFamily="2" charset="0"/>
                <a:ea typeface="Red Hat Text" panose="02010303040201060303" pitchFamily="2" charset="0"/>
                <a:cs typeface="Red Hat Text" panose="02010303040201060303" pitchFamily="2" charset="0"/>
              </a:rPr>
              <a:t>All 3 criteria, with </a:t>
            </a:r>
            <a:r>
              <a:rPr lang="en-US" b="1">
                <a:solidFill>
                  <a:schemeClr val="tx1"/>
                </a:solidFill>
                <a:latin typeface="Red Hat Text" panose="02010303040201060303" pitchFamily="2" charset="0"/>
                <a:ea typeface="Red Hat Text" panose="02010303040201060303" pitchFamily="2" charset="0"/>
                <a:cs typeface="Red Hat Text" panose="02010303040201060303" pitchFamily="2" charset="0"/>
              </a:rPr>
              <a:t>cohesion</a:t>
            </a:r>
            <a:r>
              <a:rPr lang="en-US">
                <a:solidFill>
                  <a:schemeClr val="tx1"/>
                </a:solidFill>
                <a:latin typeface="Red Hat Text" panose="02010303040201060303" pitchFamily="2" charset="0"/>
                <a:ea typeface="Red Hat Text" panose="02010303040201060303" pitchFamily="2" charset="0"/>
                <a:cs typeface="Red Hat Text" panose="02010303040201060303" pitchFamily="2" charset="0"/>
              </a:rPr>
              <a:t> called out at end of descriptor</a:t>
            </a:r>
          </a:p>
        </p:txBody>
      </p:sp>
      <p:sp>
        <p:nvSpPr>
          <p:cNvPr id="7" name="Speech Bubble: Rectangle with Corners Rounded 6">
            <a:extLst>
              <a:ext uri="{FF2B5EF4-FFF2-40B4-BE49-F238E27FC236}">
                <a16:creationId xmlns:a16="http://schemas.microsoft.com/office/drawing/2014/main" id="{C0F55C72-3311-1D47-78E9-7BB7F61AFBDA}"/>
              </a:ext>
              <a:ext uri="{C183D7F6-B498-43B3-948B-1728B52AA6E4}">
                <adec:decorative xmlns:adec="http://schemas.microsoft.com/office/drawing/2017/decorative" val="0"/>
              </a:ext>
            </a:extLst>
          </p:cNvPr>
          <p:cNvSpPr/>
          <p:nvPr/>
        </p:nvSpPr>
        <p:spPr>
          <a:xfrm>
            <a:off x="6742545" y="2112193"/>
            <a:ext cx="4992255" cy="1144143"/>
          </a:xfrm>
          <a:prstGeom prst="wedgeRoundRectCallout">
            <a:avLst>
              <a:gd name="adj1" fmla="val 29675"/>
              <a:gd name="adj2" fmla="val -19084"/>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Red Hat Text" panose="02010303040201060303" pitchFamily="2" charset="0"/>
                <a:ea typeface="Red Hat Text" panose="02010303040201060303" pitchFamily="2" charset="0"/>
                <a:cs typeface="Red Hat Text" panose="02010303040201060303" pitchFamily="2" charset="0"/>
              </a:rPr>
              <a:t>Interpretive Discourse Descriptors</a:t>
            </a:r>
            <a:endParaRPr lang="en-US" sz="1200" b="1">
              <a:solidFill>
                <a:schemeClr val="tx1"/>
              </a:solidFill>
              <a:latin typeface="Red Hat Text" panose="02010303040201060303" pitchFamily="2" charset="0"/>
              <a:ea typeface="Red Hat Text" panose="02010303040201060303" pitchFamily="2" charset="0"/>
              <a:cs typeface="Red Hat Text" panose="02010303040201060303" pitchFamily="2" charset="0"/>
            </a:endParaRPr>
          </a:p>
          <a:p>
            <a:pPr algn="ctr"/>
            <a:r>
              <a:rPr lang="en-US">
                <a:solidFill>
                  <a:schemeClr val="tx1"/>
                </a:solidFill>
                <a:latin typeface="Red Hat Text" panose="02010303040201060303" pitchFamily="2" charset="0"/>
                <a:ea typeface="Red Hat Text" panose="02010303040201060303" pitchFamily="2" charset="0"/>
                <a:cs typeface="Red Hat Text" panose="02010303040201060303" pitchFamily="2" charset="0"/>
              </a:rPr>
              <a:t>All 3 criteria, with </a:t>
            </a:r>
            <a:r>
              <a:rPr lang="en-US" b="1">
                <a:solidFill>
                  <a:schemeClr val="tx1"/>
                </a:solidFill>
                <a:latin typeface="Red Hat Text" panose="02010303040201060303" pitchFamily="2" charset="0"/>
                <a:ea typeface="Red Hat Text" panose="02010303040201060303" pitchFamily="2" charset="0"/>
                <a:cs typeface="Red Hat Text" panose="02010303040201060303" pitchFamily="2" charset="0"/>
              </a:rPr>
              <a:t>density</a:t>
            </a:r>
            <a:r>
              <a:rPr lang="en-US">
                <a:solidFill>
                  <a:schemeClr val="tx1"/>
                </a:solidFill>
                <a:latin typeface="Red Hat Text" panose="02010303040201060303" pitchFamily="2" charset="0"/>
                <a:ea typeface="Red Hat Text" panose="02010303040201060303" pitchFamily="2" charset="0"/>
                <a:cs typeface="Red Hat Text" panose="02010303040201060303" pitchFamily="2" charset="0"/>
              </a:rPr>
              <a:t> called out at end of descriptor</a:t>
            </a:r>
          </a:p>
        </p:txBody>
      </p:sp>
      <p:pic>
        <p:nvPicPr>
          <p:cNvPr id="10" name="Picture 9" descr="Table excerpt showing Expressive and Interpretive Descriptors for End of Level 1 and End of Level 2, allowing the user to consider how they might use them as combined descriptors.">
            <a:extLst>
              <a:ext uri="{FF2B5EF4-FFF2-40B4-BE49-F238E27FC236}">
                <a16:creationId xmlns:a16="http://schemas.microsoft.com/office/drawing/2014/main" id="{E16922C9-1066-0528-3F11-154F3342F447}"/>
              </a:ext>
            </a:extLst>
          </p:cNvPr>
          <p:cNvPicPr>
            <a:picLocks noChangeAspect="1"/>
          </p:cNvPicPr>
          <p:nvPr/>
        </p:nvPicPr>
        <p:blipFill>
          <a:blip r:embed="rId3">
            <a:extLst>
              <a:ext uri="{28A0092B-C50C-407E-A947-70E740481C1C}">
                <a14:useLocalDpi xmlns:a14="http://schemas.microsoft.com/office/drawing/2010/main" val="0"/>
              </a:ext>
            </a:extLst>
          </a:blip>
          <a:srcRect l="1451" t="1274" r="548" b="2485"/>
          <a:stretch/>
        </p:blipFill>
        <p:spPr>
          <a:xfrm>
            <a:off x="6645059" y="3398475"/>
            <a:ext cx="5279013" cy="2499413"/>
          </a:xfrm>
          <a:prstGeom prst="rect">
            <a:avLst/>
          </a:prstGeom>
          <a:ln w="38100">
            <a:solidFill>
              <a:schemeClr val="tx1"/>
            </a:solidFill>
          </a:ln>
        </p:spPr>
      </p:pic>
      <p:pic>
        <p:nvPicPr>
          <p:cNvPr id="12" name="Picture 11" descr="Table excerpt showing Expressive and Interpretive Descriptors for End of Level 1 and End of Level 2, allowing the user to consider how they might use them as combined descriptors.">
            <a:extLst>
              <a:ext uri="{FF2B5EF4-FFF2-40B4-BE49-F238E27FC236}">
                <a16:creationId xmlns:a16="http://schemas.microsoft.com/office/drawing/2014/main" id="{15F413BE-21F8-B111-2315-52B780D2EDC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67928" y="3398475"/>
            <a:ext cx="5355898" cy="2499413"/>
          </a:xfrm>
          <a:prstGeom prst="rect">
            <a:avLst/>
          </a:prstGeom>
        </p:spPr>
      </p:pic>
    </p:spTree>
    <p:extLst>
      <p:ext uri="{BB962C8B-B14F-4D97-AF65-F5344CB8AC3E}">
        <p14:creationId xmlns:p14="http://schemas.microsoft.com/office/powerpoint/2010/main" val="1089261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03411-6350-68D0-344E-671635293D9F}"/>
              </a:ext>
            </a:extLst>
          </p:cNvPr>
          <p:cNvSpPr>
            <a:spLocks noGrp="1"/>
          </p:cNvSpPr>
          <p:nvPr>
            <p:ph type="title"/>
          </p:nvPr>
        </p:nvSpPr>
        <p:spPr/>
        <p:txBody>
          <a:bodyPr>
            <a:noAutofit/>
          </a:bodyPr>
          <a:lstStyle/>
          <a:p>
            <a:r>
              <a:rPr lang="en-US" sz="4000" b="1">
                <a:ea typeface="+mn-ea"/>
                <a:cs typeface="Helvetica"/>
              </a:rPr>
              <a:t>Descriptors Supported by Teacher-Tested Definitions With Examples</a:t>
            </a:r>
            <a:endParaRPr lang="en-US" sz="4000"/>
          </a:p>
        </p:txBody>
      </p:sp>
      <p:sp>
        <p:nvSpPr>
          <p:cNvPr id="4" name="Footer Placeholder 3">
            <a:extLst>
              <a:ext uri="{FF2B5EF4-FFF2-40B4-BE49-F238E27FC236}">
                <a16:creationId xmlns:a16="http://schemas.microsoft.com/office/drawing/2014/main" id="{963515ED-5FBC-D753-734E-90D330211DD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graphicFrame>
        <p:nvGraphicFramePr>
          <p:cNvPr id="9" name="Table 8">
            <a:extLst>
              <a:ext uri="{FF2B5EF4-FFF2-40B4-BE49-F238E27FC236}">
                <a16:creationId xmlns:a16="http://schemas.microsoft.com/office/drawing/2014/main" id="{82C6A930-763F-DCBB-170D-A646E1A67497}"/>
              </a:ext>
            </a:extLst>
          </p:cNvPr>
          <p:cNvGraphicFramePr>
            <a:graphicFrameLocks noGrp="1"/>
          </p:cNvGraphicFramePr>
          <p:nvPr>
            <p:extLst>
              <p:ext uri="{D42A27DB-BD31-4B8C-83A1-F6EECF244321}">
                <p14:modId xmlns:p14="http://schemas.microsoft.com/office/powerpoint/2010/main" val="2634330496"/>
              </p:ext>
            </p:extLst>
          </p:nvPr>
        </p:nvGraphicFramePr>
        <p:xfrm>
          <a:off x="457200" y="2056855"/>
          <a:ext cx="10530230" cy="2744290"/>
        </p:xfrm>
        <a:graphic>
          <a:graphicData uri="http://schemas.openxmlformats.org/drawingml/2006/table">
            <a:tbl>
              <a:tblPr firstRow="1" firstCol="1" bandRow="1">
                <a:tableStyleId>{5C22544A-7EE6-4342-B048-85BDC9FD1C3A}</a:tableStyleId>
              </a:tblPr>
              <a:tblGrid>
                <a:gridCol w="3799986">
                  <a:extLst>
                    <a:ext uri="{9D8B030D-6E8A-4147-A177-3AD203B41FA5}">
                      <a16:colId xmlns:a16="http://schemas.microsoft.com/office/drawing/2014/main" val="10762787"/>
                    </a:ext>
                  </a:extLst>
                </a:gridCol>
                <a:gridCol w="6730244">
                  <a:extLst>
                    <a:ext uri="{9D8B030D-6E8A-4147-A177-3AD203B41FA5}">
                      <a16:colId xmlns:a16="http://schemas.microsoft.com/office/drawing/2014/main" val="3810003643"/>
                    </a:ext>
                  </a:extLst>
                </a:gridCol>
              </a:tblGrid>
              <a:tr h="2744290">
                <a:tc>
                  <a:txBody>
                    <a:bodyPr/>
                    <a:lstStyle/>
                    <a:p>
                      <a:pPr marL="0" marR="0" indent="0">
                        <a:lnSpc>
                          <a:spcPts val="1520"/>
                        </a:lnSpc>
                        <a:spcBef>
                          <a:spcPts val="585"/>
                        </a:spcBef>
                      </a:pPr>
                      <a:endParaRPr lang="en-US" sz="2400" b="0">
                        <a:solidFill>
                          <a:schemeClr val="tx1"/>
                        </a:solidFill>
                        <a:effectLst/>
                        <a:latin typeface="Red Hat Text" panose="02010303040201060303" pitchFamily="2" charset="0"/>
                        <a:ea typeface="Red Hat Text" panose="02010303040201060303" pitchFamily="2" charset="0"/>
                        <a:cs typeface="Red Hat Text" panose="02010303040201060303" pitchFamily="2" charset="0"/>
                      </a:endParaRPr>
                    </a:p>
                    <a:p>
                      <a:pPr marL="0" marR="0" lvl="0" indent="0">
                        <a:lnSpc>
                          <a:spcPts val="1520"/>
                        </a:lnSpc>
                        <a:spcBef>
                          <a:spcPts val="585"/>
                        </a:spcBef>
                        <a:buNone/>
                      </a:pPr>
                      <a:r>
                        <a:rPr lang="en-US" sz="2400" b="1">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Compound Sentences:</a:t>
                      </a:r>
                      <a:endParaRPr lang="en-US" sz="2400" b="1">
                        <a:effectLst/>
                        <a:latin typeface="Red Hat Text" panose="02010303040201060303" pitchFamily="2" charset="0"/>
                        <a:ea typeface="Red Hat Text" panose="02010303040201060303" pitchFamily="2" charset="0"/>
                        <a:cs typeface="Red Hat Text" panose="02010303040201060303" pitchFamily="2" charset="0"/>
                      </a:endParaRPr>
                    </a:p>
                    <a:p>
                      <a:pPr marL="0" marR="0" lvl="0" indent="0">
                        <a:lnSpc>
                          <a:spcPts val="1520"/>
                        </a:lnSpc>
                        <a:spcBef>
                          <a:spcPts val="585"/>
                        </a:spcBef>
                        <a:buNone/>
                      </a:pPr>
                      <a:endParaRPr lang="en-US" sz="2400" b="0">
                        <a:solidFill>
                          <a:schemeClr val="tx1"/>
                        </a:solidFill>
                        <a:effectLst/>
                        <a:latin typeface="Red Hat Text" panose="02010303040201060303" pitchFamily="2" charset="0"/>
                        <a:ea typeface="Red Hat Text" panose="02010303040201060303" pitchFamily="2" charset="0"/>
                        <a:cs typeface="Red Hat Text" panose="02010303040201060303" pitchFamily="2" charset="0"/>
                      </a:endParaRPr>
                    </a:p>
                    <a:p>
                      <a:pPr marL="0" marR="0" lvl="0" indent="0">
                        <a:lnSpc>
                          <a:spcPct val="100000"/>
                        </a:lnSpc>
                        <a:spcBef>
                          <a:spcPts val="585"/>
                        </a:spcBef>
                        <a:buNone/>
                      </a:pPr>
                      <a:r>
                        <a:rPr lang="en-US" sz="1800" b="0" i="0" u="none" strike="noStrike" kern="1200" baseline="0">
                          <a:solidFill>
                            <a:schemeClr val="tx1"/>
                          </a:solidFill>
                          <a:latin typeface="+mn-lt"/>
                          <a:ea typeface="+mn-ea"/>
                          <a:cs typeface="+mn-cs"/>
                        </a:rPr>
                        <a:t>Contain two or more independent clauses, often linked with coordinating conjunctions, commas, or semicolons.</a:t>
                      </a:r>
                      <a:endParaRPr lang="en-US" sz="1800" b="0" kern="1200">
                        <a:solidFill>
                          <a:schemeClr val="tx1"/>
                        </a:solidFill>
                        <a:effectLst/>
                        <a:latin typeface="Red Hat Text" panose="02010303040201060303" pitchFamily="2" charset="0"/>
                        <a:ea typeface="Red Hat Text" panose="02010303040201060303" pitchFamily="2" charset="0"/>
                        <a:cs typeface="Red Hat Text" panose="02010303040201060303"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7950">
                        <a:tabLst>
                          <a:tab pos="114300" algn="l"/>
                        </a:tabLst>
                      </a:pPr>
                      <a:endParaRPr lang="en-US" sz="1400" b="0">
                        <a:solidFill>
                          <a:schemeClr val="tx1"/>
                        </a:solidFill>
                        <a:effectLst/>
                        <a:latin typeface="Red Hat Text" panose="02010303040201060303" pitchFamily="2" charset="0"/>
                        <a:ea typeface="Red Hat Text" panose="02010303040201060303" pitchFamily="2" charset="0"/>
                        <a:cs typeface="Red Hat Text" panose="02010303040201060303" pitchFamily="2" charset="0"/>
                      </a:endParaRPr>
                    </a:p>
                    <a:p>
                      <a:pPr marL="0" marR="107950">
                        <a:tabLst>
                          <a:tab pos="114300" algn="l"/>
                        </a:tabLst>
                      </a:pPr>
                      <a:r>
                        <a:rPr lang="en-US" sz="2000" b="0">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Coordinating conjunctions: </a:t>
                      </a:r>
                      <a:r>
                        <a:rPr lang="en-US" sz="2000" b="0" i="0">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for, and, nor, but, or, yet, so</a:t>
                      </a:r>
                    </a:p>
                    <a:p>
                      <a:pPr marL="0" marR="107950" lvl="0">
                        <a:buNone/>
                      </a:pPr>
                      <a:endParaRPr lang="en-US" sz="2000" b="0">
                        <a:solidFill>
                          <a:schemeClr val="tx1"/>
                        </a:solidFill>
                        <a:effectLst/>
                        <a:latin typeface="Red Hat Text" panose="02010303040201060303" pitchFamily="2" charset="0"/>
                        <a:ea typeface="Red Hat Text" panose="02010303040201060303" pitchFamily="2" charset="0"/>
                        <a:cs typeface="Red Hat Text" panose="02010303040201060303" pitchFamily="2" charset="0"/>
                      </a:endParaRPr>
                    </a:p>
                    <a:p>
                      <a:pPr marL="342900" marR="107950" lvl="0" indent="-342900">
                        <a:lnSpc>
                          <a:spcPct val="100000"/>
                        </a:lnSpc>
                        <a:spcAft>
                          <a:spcPts val="600"/>
                        </a:spcAft>
                        <a:buFont typeface="Symbol" panose="05050102010706020507" pitchFamily="18" charset="2"/>
                        <a:buChar char=""/>
                        <a:tabLst>
                          <a:tab pos="114300" algn="l"/>
                        </a:tabLst>
                      </a:pPr>
                      <a:r>
                        <a:rPr lang="en-US" sz="2000" b="0" i="0">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I ran </a:t>
                      </a:r>
                      <a:r>
                        <a:rPr lang="en-US" sz="2000" b="0" i="0" u="sng">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and</a:t>
                      </a:r>
                      <a:r>
                        <a:rPr lang="en-US" sz="2000" b="0" i="0">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 they slept.</a:t>
                      </a:r>
                    </a:p>
                    <a:p>
                      <a:pPr marL="342900" marR="107950" lvl="0" indent="-342900">
                        <a:lnSpc>
                          <a:spcPct val="100000"/>
                        </a:lnSpc>
                        <a:spcAft>
                          <a:spcPts val="600"/>
                        </a:spcAft>
                        <a:buFont typeface="Symbol" panose="05050102010706020507" pitchFamily="18" charset="2"/>
                        <a:buChar char=""/>
                        <a:tabLst>
                          <a:tab pos="114300" algn="l"/>
                        </a:tabLst>
                      </a:pPr>
                      <a:r>
                        <a:rPr lang="en-US" sz="2000" b="0" i="0">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I wanted to run, </a:t>
                      </a:r>
                      <a:r>
                        <a:rPr lang="en-US" sz="2000" b="0" i="0" u="sng">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but</a:t>
                      </a:r>
                      <a:r>
                        <a:rPr lang="en-US" sz="2000" b="0" i="0">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 it was raining. </a:t>
                      </a:r>
                    </a:p>
                    <a:p>
                      <a:pPr marL="342900" marR="107950" lvl="0" indent="-342900">
                        <a:lnSpc>
                          <a:spcPct val="100000"/>
                        </a:lnSpc>
                        <a:spcAft>
                          <a:spcPts val="600"/>
                        </a:spcAft>
                        <a:buFont typeface="Symbol" panose="05050102010706020507" pitchFamily="18" charset="2"/>
                        <a:buChar char=""/>
                        <a:tabLst>
                          <a:tab pos="114300" algn="l"/>
                        </a:tabLst>
                      </a:pPr>
                      <a:r>
                        <a:rPr lang="en-US" sz="2000" b="0" i="0">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Can we go running, </a:t>
                      </a:r>
                      <a:r>
                        <a:rPr lang="en-US" sz="2000" b="0" i="0" u="sng">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or</a:t>
                      </a:r>
                      <a:r>
                        <a:rPr lang="en-US" sz="2000" b="0" i="0">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 will you be too busy?</a:t>
                      </a:r>
                      <a:endParaRPr lang="en-US" sz="2000" b="0" i="0" spc="0">
                        <a:solidFill>
                          <a:schemeClr val="tx1"/>
                        </a:solidFill>
                        <a:effectLst/>
                        <a:latin typeface="Red Hat Text" panose="02010303040201060303" pitchFamily="2" charset="0"/>
                        <a:ea typeface="Red Hat Text" panose="02010303040201060303" pitchFamily="2" charset="0"/>
                        <a:cs typeface="Red Hat Text" panose="02010303040201060303" pitchFamily="2" charset="0"/>
                      </a:endParaRPr>
                    </a:p>
                    <a:p>
                      <a:pPr marL="342900" marR="107950" lvl="0" indent="-342900">
                        <a:lnSpc>
                          <a:spcPct val="100000"/>
                        </a:lnSpc>
                        <a:spcAft>
                          <a:spcPts val="600"/>
                        </a:spcAft>
                        <a:buFont typeface="Symbol" panose="05050102010706020507" pitchFamily="18" charset="2"/>
                        <a:buChar char=""/>
                        <a:tabLst>
                          <a:tab pos="114300" algn="l"/>
                        </a:tabLst>
                      </a:pPr>
                      <a:r>
                        <a:rPr lang="en-US" sz="2000" b="0" i="0" spc="0">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I finished, </a:t>
                      </a:r>
                      <a:r>
                        <a:rPr lang="en-US" sz="2000" b="0" i="0" u="sng" spc="0">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so</a:t>
                      </a:r>
                      <a:r>
                        <a:rPr lang="en-US" sz="2000" b="0" i="0" spc="0">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 now let’s eat.</a:t>
                      </a:r>
                    </a:p>
                    <a:p>
                      <a:pPr marL="144145" marR="114300" indent="0">
                        <a:lnSpc>
                          <a:spcPts val="1520"/>
                        </a:lnSpc>
                        <a:tabLst>
                          <a:tab pos="152400" algn="l"/>
                        </a:tabLst>
                      </a:pPr>
                      <a:endParaRPr lang="en-US" sz="1400" b="0">
                        <a:effectLst/>
                        <a:latin typeface="Red Hat Text" panose="02010303040201060303" pitchFamily="2" charset="0"/>
                        <a:ea typeface="Red Hat Text" panose="02010303040201060303" pitchFamily="2" charset="0"/>
                        <a:cs typeface="Red Hat Text" panose="02010303040201060303"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6069047"/>
                  </a:ext>
                </a:extLst>
              </a:tr>
            </a:tbl>
          </a:graphicData>
        </a:graphic>
      </p:graphicFrame>
    </p:spTree>
    <p:extLst>
      <p:ext uri="{BB962C8B-B14F-4D97-AF65-F5344CB8AC3E}">
        <p14:creationId xmlns:p14="http://schemas.microsoft.com/office/powerpoint/2010/main" val="1510466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F58E3-0AE5-6164-655F-8692F61BADD8}"/>
              </a:ext>
            </a:extLst>
          </p:cNvPr>
          <p:cNvSpPr>
            <a:spLocks noGrp="1"/>
          </p:cNvSpPr>
          <p:nvPr>
            <p:ph type="title"/>
          </p:nvPr>
        </p:nvSpPr>
        <p:spPr/>
        <p:txBody>
          <a:bodyPr/>
          <a:lstStyle/>
          <a:p>
            <a:r>
              <a:rPr lang="en-US"/>
              <a:t>Proficiency Level Differences</a:t>
            </a:r>
          </a:p>
        </p:txBody>
      </p:sp>
      <p:sp>
        <p:nvSpPr>
          <p:cNvPr id="4" name="Footer Placeholder 3">
            <a:extLst>
              <a:ext uri="{FF2B5EF4-FFF2-40B4-BE49-F238E27FC236}">
                <a16:creationId xmlns:a16="http://schemas.microsoft.com/office/drawing/2014/main" id="{B08EE089-E792-0BDF-7EF3-315607F58F2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6" name="Title 5">
            <a:extLst>
              <a:ext uri="{FF2B5EF4-FFF2-40B4-BE49-F238E27FC236}">
                <a16:creationId xmlns:a16="http://schemas.microsoft.com/office/drawing/2014/main" id="{41CC1C35-2619-DAE1-399F-A1C9FC49512D}"/>
              </a:ext>
            </a:extLst>
          </p:cNvPr>
          <p:cNvSpPr txBox="1">
            <a:spLocks/>
          </p:cNvSpPr>
          <p:nvPr/>
        </p:nvSpPr>
        <p:spPr>
          <a:xfrm flipH="1">
            <a:off x="457198" y="1416896"/>
            <a:ext cx="5138929"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spcBef>
                <a:spcPts val="0"/>
              </a:spcBef>
              <a:defRPr/>
            </a:pPr>
            <a:r>
              <a:rPr lang="en-US" sz="3600" b="1">
                <a:latin typeface="Red Hat Text" panose="02010303040201060303" pitchFamily="2" charset="0"/>
                <a:ea typeface="Red Hat Text" panose="02010303040201060303" pitchFamily="2" charset="0"/>
                <a:cs typeface="Red Hat Text" panose="02010303040201060303" pitchFamily="2" charset="0"/>
              </a:rPr>
              <a:t>Bold</a:t>
            </a:r>
            <a:r>
              <a:rPr lang="en-US" sz="3600">
                <a:latin typeface="Red Hat Text" panose="02010303040201060303" pitchFamily="2" charset="0"/>
                <a:ea typeface="Red Hat Text" panose="02010303040201060303" pitchFamily="2" charset="0"/>
                <a:cs typeface="Red Hat Text" panose="02010303040201060303" pitchFamily="2" charset="0"/>
              </a:rPr>
              <a:t> indicates changes as the proficiency level increases.</a:t>
            </a:r>
          </a:p>
        </p:txBody>
      </p:sp>
      <p:pic>
        <p:nvPicPr>
          <p:cNvPr id="9" name="Picture 8" descr="Screenshot of a Chart showing the bold words that indicate changes as the proficiency level increases. ">
            <a:extLst>
              <a:ext uri="{FF2B5EF4-FFF2-40B4-BE49-F238E27FC236}">
                <a16:creationId xmlns:a16="http://schemas.microsoft.com/office/drawing/2014/main" id="{FFC09F7C-2EC6-59C5-50E6-5DEEAFF95D62}"/>
              </a:ext>
            </a:extLst>
          </p:cNvPr>
          <p:cNvPicPr>
            <a:picLocks noChangeAspect="1"/>
          </p:cNvPicPr>
          <p:nvPr/>
        </p:nvPicPr>
        <p:blipFill>
          <a:blip r:embed="rId3"/>
          <a:stretch>
            <a:fillRect/>
          </a:stretch>
        </p:blipFill>
        <p:spPr>
          <a:xfrm>
            <a:off x="6406886" y="1371600"/>
            <a:ext cx="4090433" cy="4910282"/>
          </a:xfrm>
          <a:prstGeom prst="rect">
            <a:avLst/>
          </a:prstGeom>
        </p:spPr>
      </p:pic>
    </p:spTree>
    <p:extLst>
      <p:ext uri="{BB962C8B-B14F-4D97-AF65-F5344CB8AC3E}">
        <p14:creationId xmlns:p14="http://schemas.microsoft.com/office/powerpoint/2010/main" val="1823965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022A6-129F-8D9C-E9EF-D67CEBE26FEB}"/>
              </a:ext>
            </a:extLst>
          </p:cNvPr>
          <p:cNvSpPr>
            <a:spLocks noGrp="1"/>
          </p:cNvSpPr>
          <p:nvPr>
            <p:ph type="title"/>
          </p:nvPr>
        </p:nvSpPr>
        <p:spPr/>
        <p:txBody>
          <a:bodyPr/>
          <a:lstStyle/>
          <a:p>
            <a:r>
              <a:rPr lang="en-US"/>
              <a:t>Descriptors Feedback</a:t>
            </a:r>
          </a:p>
        </p:txBody>
      </p:sp>
      <p:sp>
        <p:nvSpPr>
          <p:cNvPr id="3" name="Content Placeholder 2">
            <a:extLst>
              <a:ext uri="{FF2B5EF4-FFF2-40B4-BE49-F238E27FC236}">
                <a16:creationId xmlns:a16="http://schemas.microsoft.com/office/drawing/2014/main" id="{C1BAF335-E2E2-F2D3-A57E-38F4DCAE33F7}"/>
              </a:ext>
              <a:ext uri="{C183D7F6-B498-43B3-948B-1728B52AA6E4}">
                <adec:decorative xmlns:adec="http://schemas.microsoft.com/office/drawing/2017/decorative" val="0"/>
              </a:ext>
            </a:extLst>
          </p:cNvPr>
          <p:cNvSpPr>
            <a:spLocks noGrp="1"/>
          </p:cNvSpPr>
          <p:nvPr>
            <p:ph idx="1"/>
          </p:nvPr>
        </p:nvSpPr>
        <p:spPr/>
        <p:txBody>
          <a:bodyPr/>
          <a:lstStyle/>
          <a:p>
            <a:r>
              <a:rPr lang="en-US"/>
              <a:t>From the Fall 2024 Language Charts Usability Study:</a:t>
            </a:r>
          </a:p>
          <a:p>
            <a:pPr marL="457200" indent="-457200">
              <a:buFont typeface="Arial" panose="020B0604020202020204" pitchFamily="34" charset="0"/>
              <a:buChar char="•"/>
            </a:pPr>
            <a:r>
              <a:rPr lang="en-US" sz="3200" b="0" i="0"/>
              <a:t>Participant 7: “When I saw the Expressive Language Charts, I was very excited about the </a:t>
            </a:r>
            <a:r>
              <a:rPr lang="en-US" sz="3200" i="0"/>
              <a:t>streamlined descriptors </a:t>
            </a:r>
            <a:r>
              <a:rPr lang="en-US" sz="3200" b="0" i="0"/>
              <a:t>because I think they make sense. . . . particularly for language specialists. It’s a way to get a good start when you’re talking with your colleagues in content areas.”</a:t>
            </a:r>
            <a:endParaRPr lang="en-US" sz="3200"/>
          </a:p>
          <a:p>
            <a:endParaRPr lang="en-US"/>
          </a:p>
        </p:txBody>
      </p:sp>
      <p:sp>
        <p:nvSpPr>
          <p:cNvPr id="4" name="Footer Placeholder 3">
            <a:extLst>
              <a:ext uri="{FF2B5EF4-FFF2-40B4-BE49-F238E27FC236}">
                <a16:creationId xmlns:a16="http://schemas.microsoft.com/office/drawing/2014/main" id="{7F522E04-DCF5-A83F-D686-DC4E60B7B9D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2946111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BC58-EF7E-3DCB-07D8-F6834CBC32CC}"/>
              </a:ext>
            </a:extLst>
          </p:cNvPr>
          <p:cNvSpPr>
            <a:spLocks noGrp="1"/>
          </p:cNvSpPr>
          <p:nvPr>
            <p:ph type="title"/>
          </p:nvPr>
        </p:nvSpPr>
        <p:spPr>
          <a:xfrm>
            <a:off x="457200" y="457200"/>
            <a:ext cx="10913633" cy="1417704"/>
          </a:xfrm>
        </p:spPr>
        <p:txBody>
          <a:bodyPr>
            <a:normAutofit fontScale="90000"/>
          </a:bodyPr>
          <a:lstStyle/>
          <a:p>
            <a:r>
              <a:rPr lang="en-US" sz="4800"/>
              <a:t>Theoretical Backdrop for the</a:t>
            </a:r>
            <a:r>
              <a:rPr lang="en-US" sz="4800">
                <a:solidFill>
                  <a:schemeClr val="accent5"/>
                </a:solidFill>
              </a:rPr>
              <a:t> </a:t>
            </a:r>
            <a:r>
              <a:rPr lang="en-US" sz="4800"/>
              <a:t>Proficiency Level Descriptors</a:t>
            </a:r>
            <a:endParaRPr lang="en-US"/>
          </a:p>
        </p:txBody>
      </p:sp>
      <p:sp>
        <p:nvSpPr>
          <p:cNvPr id="3" name="Content Placeholder 2">
            <a:extLst>
              <a:ext uri="{FF2B5EF4-FFF2-40B4-BE49-F238E27FC236}">
                <a16:creationId xmlns:a16="http://schemas.microsoft.com/office/drawing/2014/main" id="{41519B9F-2603-409E-92A3-BCB56385CF68}"/>
              </a:ext>
            </a:extLst>
          </p:cNvPr>
          <p:cNvSpPr>
            <a:spLocks noGrp="1"/>
          </p:cNvSpPr>
          <p:nvPr>
            <p:ph idx="1"/>
          </p:nvPr>
        </p:nvSpPr>
        <p:spPr>
          <a:xfrm>
            <a:off x="457200" y="2057400"/>
            <a:ext cx="10913633" cy="3896613"/>
          </a:xfrm>
        </p:spPr>
        <p:txBody>
          <a:bodyPr>
            <a:normAutofit fontScale="92500" lnSpcReduction="10000"/>
          </a:bodyPr>
          <a:lstStyle/>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Red Hat Text" panose="02010303040201060303" pitchFamily="2" charset="0"/>
                <a:ea typeface="Red Hat Text" panose="02010303040201060303" pitchFamily="2" charset="0"/>
                <a:cs typeface="Red Hat Text" panose="02010303040201060303" pitchFamily="2" charset="0"/>
              </a:rPr>
              <a:t>Assessment scores [and related descriptors] facilitate decisions about language proficiency (Bachman &amp; Palmer, 2010).</a:t>
            </a: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highlight>
                  <a:srgbClr val="FFFFFF"/>
                </a:highlight>
                <a:uLnTx/>
                <a:uFillTx/>
                <a:latin typeface="Red Hat Text" panose="02010303040201060303" pitchFamily="2" charset="0"/>
                <a:ea typeface="Red Hat Text" panose="02010303040201060303" pitchFamily="2" charset="0"/>
                <a:cs typeface="Red Hat Text" panose="02010303040201060303" pitchFamily="2" charset="0"/>
              </a:rPr>
              <a:t>Scores that are useful communicate in a transparent and meaningful way (Papageorgiou &amp; Manna, 2023).</a:t>
            </a:r>
            <a:endParaRPr kumimoji="0" lang="en-US" sz="1200" b="0" i="0" u="none" strike="noStrike" kern="1200" cap="none" spc="0" normalizeH="0" baseline="0" noProof="0">
              <a:ln>
                <a:noFill/>
              </a:ln>
              <a:solidFill>
                <a:srgbClr val="000000"/>
              </a:solidFill>
              <a:effectLst/>
              <a:uLnTx/>
              <a:uFillTx/>
              <a:latin typeface="Red Hat Text" panose="02010303040201060303" pitchFamily="2" charset="0"/>
              <a:ea typeface="Red Hat Text" panose="02010303040201060303" pitchFamily="2" charset="0"/>
              <a:cs typeface="Red Hat Text" panose="02010303040201060303" pitchFamily="2" charset="0"/>
            </a:endParaRP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Red Hat Text" panose="02010303040201060303" pitchFamily="2" charset="0"/>
                <a:ea typeface="Red Hat Text" panose="02010303040201060303" pitchFamily="2" charset="0"/>
                <a:cs typeface="Red Hat Text" panose="02010303040201060303" pitchFamily="2" charset="0"/>
              </a:rPr>
              <a:t>Assessment descriptors within an assessment system are to be related and consistent (Schneider &amp; Egan, 2014).</a:t>
            </a:r>
            <a:endParaRPr kumimoji="0" lang="en-US" sz="1200" b="0" i="0" u="none" strike="noStrike" kern="1200" cap="none" spc="0" normalizeH="0" baseline="0" noProof="0">
              <a:ln>
                <a:noFill/>
              </a:ln>
              <a:solidFill>
                <a:srgbClr val="000000"/>
              </a:solidFill>
              <a:effectLst/>
              <a:uLnTx/>
              <a:uFillTx/>
              <a:latin typeface="Red Hat Text" panose="02010303040201060303" pitchFamily="2" charset="0"/>
              <a:ea typeface="Red Hat Text" panose="02010303040201060303" pitchFamily="2" charset="0"/>
              <a:cs typeface="Red Hat Text" panose="02010303040201060303" pitchFamily="2" charset="0"/>
            </a:endParaRP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Red Hat Text" panose="02010303040201060303" pitchFamily="2" charset="0"/>
                <a:ea typeface="Red Hat Text" panose="02010303040201060303" pitchFamily="2" charset="0"/>
                <a:cs typeface="Red Hat Text" panose="02010303040201060303" pitchFamily="2" charset="0"/>
              </a:rPr>
              <a:t>Assessment descriptors can reflect genre-based communicative purposes in multimodal disciplinary contexts (Fang, 2020; Halliday &amp; Matthiessen, 2014).</a:t>
            </a:r>
            <a:endParaRPr lang="en-US"/>
          </a:p>
        </p:txBody>
      </p:sp>
      <p:sp>
        <p:nvSpPr>
          <p:cNvPr id="4" name="Footer Placeholder 3">
            <a:extLst>
              <a:ext uri="{FF2B5EF4-FFF2-40B4-BE49-F238E27FC236}">
                <a16:creationId xmlns:a16="http://schemas.microsoft.com/office/drawing/2014/main" id="{7703DCE6-5958-DB02-651D-624D717717F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2445060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173F7-A3C6-F4B7-BA1A-839FCAF5A532}"/>
              </a:ext>
            </a:extLst>
          </p:cNvPr>
          <p:cNvSpPr>
            <a:spLocks noGrp="1"/>
          </p:cNvSpPr>
          <p:nvPr>
            <p:ph type="title"/>
          </p:nvPr>
        </p:nvSpPr>
        <p:spPr/>
        <p:txBody>
          <a:bodyPr/>
          <a:lstStyle/>
          <a:p>
            <a:r>
              <a:rPr lang="en-US"/>
              <a:t>Proficiency Levels</a:t>
            </a:r>
          </a:p>
        </p:txBody>
      </p:sp>
      <p:sp>
        <p:nvSpPr>
          <p:cNvPr id="4" name="Footer Placeholder 3">
            <a:extLst>
              <a:ext uri="{FF2B5EF4-FFF2-40B4-BE49-F238E27FC236}">
                <a16:creationId xmlns:a16="http://schemas.microsoft.com/office/drawing/2014/main" id="{CF350CC0-B75A-C04F-5806-6A11901E141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5" name="Title 1">
            <a:extLst>
              <a:ext uri="{FF2B5EF4-FFF2-40B4-BE49-F238E27FC236}">
                <a16:creationId xmlns:a16="http://schemas.microsoft.com/office/drawing/2014/main" id="{1A2DE3FA-0F5E-0F65-9627-69110D8B6D4F}"/>
              </a:ext>
            </a:extLst>
          </p:cNvPr>
          <p:cNvSpPr txBox="1">
            <a:spLocks/>
          </p:cNvSpPr>
          <p:nvPr/>
        </p:nvSpPr>
        <p:spPr>
          <a:xfrm>
            <a:off x="457200" y="1371600"/>
            <a:ext cx="4187988" cy="3273552"/>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2800">
                <a:latin typeface="+mn-lt"/>
              </a:rPr>
              <a:t>. . . indicate cumulative language development.</a:t>
            </a:r>
            <a:br>
              <a:rPr lang="en-US" sz="2800">
                <a:latin typeface="+mn-lt"/>
              </a:rPr>
            </a:br>
            <a:br>
              <a:rPr lang="en-US" sz="2800">
                <a:latin typeface="+mn-lt"/>
              </a:rPr>
            </a:br>
            <a:r>
              <a:rPr lang="en-US" sz="2800">
                <a:latin typeface="+mn-lt"/>
              </a:rPr>
              <a:t>As the proficiency level increases, so too does the students’ language repertoire.</a:t>
            </a:r>
          </a:p>
        </p:txBody>
      </p:sp>
      <p:graphicFrame>
        <p:nvGraphicFramePr>
          <p:cNvPr id="6" name="Table 5" descr="Image of the Proficiency Level Column. Shows the idea that all student language performance is cumulative, with one level building on the other. ">
            <a:extLst>
              <a:ext uri="{FF2B5EF4-FFF2-40B4-BE49-F238E27FC236}">
                <a16:creationId xmlns:a16="http://schemas.microsoft.com/office/drawing/2014/main" id="{5F9DA27A-99FA-6C9A-D4FB-95F9D8394020}"/>
              </a:ext>
            </a:extLst>
          </p:cNvPr>
          <p:cNvGraphicFramePr>
            <a:graphicFrameLocks noGrp="1"/>
          </p:cNvGraphicFramePr>
          <p:nvPr>
            <p:extLst>
              <p:ext uri="{D42A27DB-BD31-4B8C-83A1-F6EECF244321}">
                <p14:modId xmlns:p14="http://schemas.microsoft.com/office/powerpoint/2010/main" val="3278871967"/>
              </p:ext>
            </p:extLst>
          </p:nvPr>
        </p:nvGraphicFramePr>
        <p:xfrm>
          <a:off x="5888736" y="1371600"/>
          <a:ext cx="5211230" cy="4903968"/>
        </p:xfrm>
        <a:graphic>
          <a:graphicData uri="http://schemas.openxmlformats.org/drawingml/2006/table">
            <a:tbl>
              <a:tblPr firstRow="1">
                <a:tableStyleId>{5C22544A-7EE6-4342-B048-85BDC9FD1C3A}</a:tableStyleId>
              </a:tblPr>
              <a:tblGrid>
                <a:gridCol w="5211230">
                  <a:extLst>
                    <a:ext uri="{9D8B030D-6E8A-4147-A177-3AD203B41FA5}">
                      <a16:colId xmlns:a16="http://schemas.microsoft.com/office/drawing/2014/main" val="2007049489"/>
                    </a:ext>
                  </a:extLst>
                </a:gridCol>
              </a:tblGrid>
              <a:tr h="548504">
                <a:tc>
                  <a:txBody>
                    <a:bodyPr/>
                    <a:lstStyle/>
                    <a:p>
                      <a:pPr algn="ctr" fontAlgn="ctr"/>
                      <a:r>
                        <a:rPr lang="en-US" sz="2400" b="1" u="none" strike="noStrike">
                          <a:solidFill>
                            <a:schemeClr val="tx1"/>
                          </a:solidFill>
                          <a:effectLst/>
                          <a:latin typeface="Red Hat Text" panose="02010303040201060303" pitchFamily="2" charset="0"/>
                          <a:ea typeface="Red Hat Text" panose="02010303040201060303" pitchFamily="2" charset="0"/>
                          <a:cs typeface="Red Hat Text" panose="02010303040201060303" pitchFamily="2" charset="0"/>
                        </a:rPr>
                        <a:t>Proficiency Level </a:t>
                      </a:r>
                      <a:endParaRPr lang="en-US" sz="2400" b="1" i="0" u="none" strike="noStrike">
                        <a:solidFill>
                          <a:schemeClr val="tx1"/>
                        </a:solidFill>
                        <a:effectLst/>
                        <a:latin typeface="Red Hat Text" panose="02010303040201060303" pitchFamily="2" charset="0"/>
                        <a:ea typeface="Red Hat Text" panose="02010303040201060303" pitchFamily="2" charset="0"/>
                        <a:cs typeface="Red Hat Text" panose="02010303040201060303" pitchFamily="2" charset="0"/>
                      </a:endParaRPr>
                    </a:p>
                  </a:txBody>
                  <a:tcPr marL="5249" marR="5249" marT="52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30558261"/>
                  </a:ext>
                </a:extLst>
              </a:tr>
              <a:tr h="636262">
                <a:tc>
                  <a:txBody>
                    <a:bodyPr/>
                    <a:lstStyle/>
                    <a:p>
                      <a:pPr algn="ctr" fontAlgn="ctr"/>
                      <a:r>
                        <a:rPr lang="en-US" sz="2000" u="none" strike="noStrike">
                          <a:effectLst/>
                          <a:latin typeface="Red Hat Text" panose="02010303040201060303" pitchFamily="2" charset="0"/>
                          <a:ea typeface="Red Hat Text" panose="02010303040201060303" pitchFamily="2" charset="0"/>
                          <a:cs typeface="Red Hat Text" panose="02010303040201060303" pitchFamily="2" charset="0"/>
                        </a:rPr>
                        <a:t>Level 6 </a:t>
                      </a:r>
                    </a:p>
                    <a:p>
                      <a:pPr algn="ctr" fontAlgn="ctr"/>
                      <a:r>
                        <a:rPr lang="en-US" sz="1600" u="none" strike="noStrike">
                          <a:effectLst/>
                          <a:latin typeface="Red Hat Text" panose="02010303040201060303" pitchFamily="2" charset="0"/>
                          <a:ea typeface="Red Hat Text" panose="02010303040201060303" pitchFamily="2" charset="0"/>
                          <a:cs typeface="Red Hat Text" panose="02010303040201060303" pitchFamily="2" charset="0"/>
                        </a:rPr>
                        <a:t>[Encompasses Levels 1 + 2 + 3 + 4+ 5 + 6]</a:t>
                      </a:r>
                      <a:endParaRPr lang="en-US" sz="2000" b="1" i="0" u="none" strike="noStrike">
                        <a:solidFill>
                          <a:srgbClr val="000000"/>
                        </a:solidFill>
                        <a:effectLst/>
                        <a:latin typeface="Red Hat Text" panose="02010303040201060303" pitchFamily="2" charset="0"/>
                        <a:ea typeface="Red Hat Text" panose="02010303040201060303" pitchFamily="2" charset="0"/>
                        <a:cs typeface="Red Hat Text" panose="02010303040201060303" pitchFamily="2" charset="0"/>
                      </a:endParaRPr>
                    </a:p>
                  </a:txBody>
                  <a:tcPr marL="5249" marR="5249" marT="52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5132640"/>
                  </a:ext>
                </a:extLst>
              </a:tr>
              <a:tr h="789844">
                <a:tc>
                  <a:txBody>
                    <a:bodyPr/>
                    <a:lstStyle/>
                    <a:p>
                      <a:pPr algn="ctr" fontAlgn="ctr"/>
                      <a:r>
                        <a:rPr lang="en-US" sz="2000" u="none" strike="noStrike">
                          <a:effectLst/>
                          <a:latin typeface="Red Hat Text" panose="02010303040201060303" pitchFamily="2" charset="0"/>
                          <a:ea typeface="Red Hat Text" panose="02010303040201060303" pitchFamily="2" charset="0"/>
                          <a:cs typeface="Red Hat Text" panose="02010303040201060303" pitchFamily="2" charset="0"/>
                        </a:rPr>
                        <a:t>End of Level 5</a:t>
                      </a:r>
                    </a:p>
                    <a:p>
                      <a:pPr algn="ctr" fontAlgn="ctr"/>
                      <a:r>
                        <a:rPr lang="en-US" sz="2000" u="none" strike="noStrike">
                          <a:effectLst/>
                          <a:latin typeface="Red Hat Text" panose="02010303040201060303" pitchFamily="2" charset="0"/>
                          <a:ea typeface="Red Hat Text" panose="02010303040201060303" pitchFamily="2" charset="0"/>
                          <a:cs typeface="Red Hat Text" panose="02010303040201060303" pitchFamily="2" charset="0"/>
                        </a:rPr>
                        <a:t> </a:t>
                      </a:r>
                      <a:r>
                        <a:rPr lang="en-US" sz="1600" u="none" strike="noStrike">
                          <a:effectLst/>
                          <a:latin typeface="Red Hat Text" panose="02010303040201060303" pitchFamily="2" charset="0"/>
                          <a:ea typeface="Red Hat Text" panose="02010303040201060303" pitchFamily="2" charset="0"/>
                          <a:cs typeface="Red Hat Text" panose="02010303040201060303" pitchFamily="2" charset="0"/>
                        </a:rPr>
                        <a:t>[Encompasses Levels 1 + 2 + 3 + 4+ 5]</a:t>
                      </a:r>
                      <a:endParaRPr lang="en-US" sz="2000" b="1" i="0" u="none" strike="noStrike">
                        <a:solidFill>
                          <a:srgbClr val="000000"/>
                        </a:solidFill>
                        <a:effectLst/>
                        <a:latin typeface="Red Hat Text" panose="02010303040201060303" pitchFamily="2" charset="0"/>
                        <a:ea typeface="Red Hat Text" panose="02010303040201060303" pitchFamily="2" charset="0"/>
                        <a:cs typeface="Red Hat Text" panose="02010303040201060303" pitchFamily="2" charset="0"/>
                      </a:endParaRPr>
                    </a:p>
                  </a:txBody>
                  <a:tcPr marL="5249" marR="5249" marT="52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4401159"/>
                  </a:ext>
                </a:extLst>
              </a:tr>
              <a:tr h="705864">
                <a:tc>
                  <a:txBody>
                    <a:bodyPr/>
                    <a:lstStyle/>
                    <a:p>
                      <a:pPr algn="ctr" fontAlgn="ctr"/>
                      <a:r>
                        <a:rPr lang="en-US" sz="2000" u="none" strike="noStrike">
                          <a:effectLst/>
                          <a:latin typeface="Red Hat Text" panose="02010303040201060303" pitchFamily="2" charset="0"/>
                          <a:ea typeface="Red Hat Text" panose="02010303040201060303" pitchFamily="2" charset="0"/>
                          <a:cs typeface="Red Hat Text" panose="02010303040201060303" pitchFamily="2" charset="0"/>
                        </a:rPr>
                        <a:t>End of Level 4</a:t>
                      </a:r>
                    </a:p>
                    <a:p>
                      <a:pPr algn="ctr" fontAlgn="ctr"/>
                      <a:r>
                        <a:rPr lang="en-US" sz="2000" u="none" strike="noStrike">
                          <a:effectLst/>
                          <a:latin typeface="Red Hat Text" panose="02010303040201060303" pitchFamily="2" charset="0"/>
                          <a:ea typeface="Red Hat Text" panose="02010303040201060303" pitchFamily="2" charset="0"/>
                          <a:cs typeface="Red Hat Text" panose="02010303040201060303" pitchFamily="2" charset="0"/>
                        </a:rPr>
                        <a:t> </a:t>
                      </a:r>
                      <a:r>
                        <a:rPr lang="en-US" sz="1600" u="none" strike="noStrike">
                          <a:effectLst/>
                          <a:latin typeface="Red Hat Text" panose="02010303040201060303" pitchFamily="2" charset="0"/>
                          <a:ea typeface="Red Hat Text" panose="02010303040201060303" pitchFamily="2" charset="0"/>
                          <a:cs typeface="Red Hat Text" panose="02010303040201060303" pitchFamily="2" charset="0"/>
                        </a:rPr>
                        <a:t>[Encompasses Levels 1 + 2 + 3 + 4] </a:t>
                      </a:r>
                      <a:endParaRPr lang="en-US" sz="2000" b="1" i="0" u="none" strike="noStrike">
                        <a:solidFill>
                          <a:srgbClr val="000000"/>
                        </a:solidFill>
                        <a:effectLst/>
                        <a:latin typeface="Red Hat Text" panose="02010303040201060303" pitchFamily="2" charset="0"/>
                        <a:ea typeface="Red Hat Text" panose="02010303040201060303" pitchFamily="2" charset="0"/>
                        <a:cs typeface="Red Hat Text" panose="02010303040201060303" pitchFamily="2" charset="0"/>
                      </a:endParaRPr>
                    </a:p>
                  </a:txBody>
                  <a:tcPr marL="5249" marR="5249" marT="52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4025702"/>
                  </a:ext>
                </a:extLst>
              </a:tr>
              <a:tr h="674659">
                <a:tc>
                  <a:txBody>
                    <a:bodyPr/>
                    <a:lstStyle/>
                    <a:p>
                      <a:pPr algn="ctr" fontAlgn="ctr"/>
                      <a:r>
                        <a:rPr lang="en-US" sz="2000" u="none" strike="noStrike">
                          <a:effectLst/>
                          <a:latin typeface="Red Hat Text" panose="02010303040201060303" pitchFamily="2" charset="0"/>
                          <a:ea typeface="Red Hat Text" panose="02010303040201060303" pitchFamily="2" charset="0"/>
                          <a:cs typeface="Red Hat Text" panose="02010303040201060303" pitchFamily="2" charset="0"/>
                        </a:rPr>
                        <a:t>End of Level 3 </a:t>
                      </a:r>
                    </a:p>
                    <a:p>
                      <a:pPr algn="ctr" fontAlgn="ctr"/>
                      <a:r>
                        <a:rPr lang="en-US" sz="1600" u="none" strike="noStrike">
                          <a:effectLst/>
                          <a:latin typeface="Red Hat Text" panose="02010303040201060303" pitchFamily="2" charset="0"/>
                          <a:ea typeface="Red Hat Text" panose="02010303040201060303" pitchFamily="2" charset="0"/>
                          <a:cs typeface="Red Hat Text" panose="02010303040201060303" pitchFamily="2" charset="0"/>
                        </a:rPr>
                        <a:t>[Encompasses Levels 1 + 2 + 3]</a:t>
                      </a:r>
                      <a:endParaRPr lang="en-US" sz="2000" b="1" i="0" u="none" strike="noStrike">
                        <a:solidFill>
                          <a:srgbClr val="000000"/>
                        </a:solidFill>
                        <a:effectLst/>
                        <a:latin typeface="Red Hat Text" panose="02010303040201060303" pitchFamily="2" charset="0"/>
                        <a:ea typeface="Red Hat Text" panose="02010303040201060303" pitchFamily="2" charset="0"/>
                        <a:cs typeface="Red Hat Text" panose="02010303040201060303" pitchFamily="2" charset="0"/>
                      </a:endParaRPr>
                    </a:p>
                  </a:txBody>
                  <a:tcPr marL="5249" marR="5249" marT="52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8197536"/>
                  </a:ext>
                </a:extLst>
              </a:tr>
              <a:tr h="705864">
                <a:tc>
                  <a:txBody>
                    <a:bodyPr/>
                    <a:lstStyle/>
                    <a:p>
                      <a:pPr algn="ctr" fontAlgn="ctr"/>
                      <a:r>
                        <a:rPr lang="en-US" sz="2000" u="none" strike="noStrike">
                          <a:effectLst/>
                          <a:latin typeface="Red Hat Text" panose="02010303040201060303" pitchFamily="2" charset="0"/>
                          <a:ea typeface="Red Hat Text" panose="02010303040201060303" pitchFamily="2" charset="0"/>
                          <a:cs typeface="Red Hat Text" panose="02010303040201060303" pitchFamily="2" charset="0"/>
                        </a:rPr>
                        <a:t>End of Level 2</a:t>
                      </a:r>
                    </a:p>
                    <a:p>
                      <a:pPr algn="ctr" fontAlgn="ctr"/>
                      <a:r>
                        <a:rPr lang="en-US" sz="2000" u="none" strike="noStrike">
                          <a:effectLst/>
                          <a:latin typeface="Red Hat Text" panose="02010303040201060303" pitchFamily="2" charset="0"/>
                          <a:ea typeface="Red Hat Text" panose="02010303040201060303" pitchFamily="2" charset="0"/>
                          <a:cs typeface="Red Hat Text" panose="02010303040201060303" pitchFamily="2" charset="0"/>
                        </a:rPr>
                        <a:t> </a:t>
                      </a:r>
                      <a:r>
                        <a:rPr lang="en-US" sz="1600" u="none" strike="noStrike">
                          <a:effectLst/>
                          <a:latin typeface="Red Hat Text" panose="02010303040201060303" pitchFamily="2" charset="0"/>
                          <a:ea typeface="Red Hat Text" panose="02010303040201060303" pitchFamily="2" charset="0"/>
                          <a:cs typeface="Red Hat Text" panose="02010303040201060303" pitchFamily="2" charset="0"/>
                        </a:rPr>
                        <a:t>[Encompasses Levels 1 + 2]</a:t>
                      </a:r>
                      <a:endParaRPr lang="en-US" sz="2000" b="1" i="0" u="none" strike="noStrike">
                        <a:solidFill>
                          <a:srgbClr val="000000"/>
                        </a:solidFill>
                        <a:effectLst/>
                        <a:latin typeface="Red Hat Text" panose="02010303040201060303" pitchFamily="2" charset="0"/>
                        <a:ea typeface="Red Hat Text" panose="02010303040201060303" pitchFamily="2" charset="0"/>
                        <a:cs typeface="Red Hat Text" panose="02010303040201060303" pitchFamily="2" charset="0"/>
                      </a:endParaRPr>
                    </a:p>
                  </a:txBody>
                  <a:tcPr marL="5249" marR="5249" marT="52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3017385"/>
                  </a:ext>
                </a:extLst>
              </a:tr>
              <a:tr h="842971">
                <a:tc>
                  <a:txBody>
                    <a:bodyPr/>
                    <a:lstStyle/>
                    <a:p>
                      <a:pPr algn="ctr" fontAlgn="ctr"/>
                      <a:r>
                        <a:rPr lang="en-US" sz="2000" u="none" strike="noStrike">
                          <a:effectLst/>
                          <a:latin typeface="Red Hat Text" panose="02010303040201060303" pitchFamily="2" charset="0"/>
                          <a:ea typeface="Red Hat Text" panose="02010303040201060303" pitchFamily="2" charset="0"/>
                          <a:cs typeface="Red Hat Text" panose="02010303040201060303" pitchFamily="2" charset="0"/>
                        </a:rPr>
                        <a:t>End of Level 1</a:t>
                      </a:r>
                    </a:p>
                    <a:p>
                      <a:pPr algn="ctr" fontAlgn="ctr"/>
                      <a:r>
                        <a:rPr lang="en-US" sz="2000" u="none" strike="noStrike">
                          <a:effectLst/>
                          <a:latin typeface="Red Hat Text" panose="02010303040201060303" pitchFamily="2" charset="0"/>
                          <a:ea typeface="Red Hat Text" panose="02010303040201060303" pitchFamily="2" charset="0"/>
                          <a:cs typeface="Red Hat Text" panose="02010303040201060303" pitchFamily="2" charset="0"/>
                        </a:rPr>
                        <a:t> </a:t>
                      </a:r>
                      <a:r>
                        <a:rPr lang="en-US" sz="1600" u="none" strike="noStrike">
                          <a:effectLst/>
                          <a:latin typeface="Red Hat Text" panose="02010303040201060303" pitchFamily="2" charset="0"/>
                          <a:ea typeface="Red Hat Text" panose="02010303040201060303" pitchFamily="2" charset="0"/>
                          <a:cs typeface="Red Hat Text" panose="02010303040201060303" pitchFamily="2" charset="0"/>
                        </a:rPr>
                        <a:t>[Encompasses Level 1 from Previous Grade-Level Clusters]</a:t>
                      </a:r>
                      <a:endParaRPr lang="en-US" sz="2000" b="1" i="0" u="none" strike="noStrike">
                        <a:solidFill>
                          <a:srgbClr val="000000"/>
                        </a:solidFill>
                        <a:effectLst/>
                        <a:latin typeface="Red Hat Text" panose="02010303040201060303" pitchFamily="2" charset="0"/>
                        <a:ea typeface="Red Hat Text" panose="02010303040201060303" pitchFamily="2" charset="0"/>
                        <a:cs typeface="Red Hat Text" panose="02010303040201060303" pitchFamily="2" charset="0"/>
                      </a:endParaRPr>
                    </a:p>
                  </a:txBody>
                  <a:tcPr marL="5249" marR="5249" marT="52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3236687"/>
                  </a:ext>
                </a:extLst>
              </a:tr>
            </a:tbl>
          </a:graphicData>
        </a:graphic>
      </p:graphicFrame>
    </p:spTree>
    <p:extLst>
      <p:ext uri="{BB962C8B-B14F-4D97-AF65-F5344CB8AC3E}">
        <p14:creationId xmlns:p14="http://schemas.microsoft.com/office/powerpoint/2010/main" val="2130065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9E6FE-8CE2-5877-8A0A-D0F60A138F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358E7F-96A4-D4F7-27EC-0B88F35C9AE1}"/>
              </a:ext>
            </a:extLst>
          </p:cNvPr>
          <p:cNvSpPr>
            <a:spLocks noGrp="1"/>
          </p:cNvSpPr>
          <p:nvPr>
            <p:ph type="title"/>
          </p:nvPr>
        </p:nvSpPr>
        <p:spPr>
          <a:xfrm>
            <a:off x="319414" y="526093"/>
            <a:ext cx="4302690" cy="914400"/>
          </a:xfrm>
        </p:spPr>
        <p:txBody>
          <a:bodyPr anchor="t">
            <a:normAutofit fontScale="90000"/>
          </a:bodyPr>
          <a:lstStyle/>
          <a:p>
            <a:r>
              <a:rPr lang="en-US"/>
              <a:t>Expanded Continuum Within End of Level 1</a:t>
            </a:r>
            <a:br>
              <a:rPr lang="en-US"/>
            </a:br>
            <a:br>
              <a:rPr lang="en-US"/>
            </a:br>
            <a:r>
              <a:rPr lang="en-US" sz="4000">
                <a:latin typeface="+mn-lt"/>
              </a:rPr>
              <a:t>More support for newcomers!</a:t>
            </a:r>
          </a:p>
        </p:txBody>
      </p:sp>
      <p:sp>
        <p:nvSpPr>
          <p:cNvPr id="8" name="Footer Placeholder 3">
            <a:extLst>
              <a:ext uri="{FF2B5EF4-FFF2-40B4-BE49-F238E27FC236}">
                <a16:creationId xmlns:a16="http://schemas.microsoft.com/office/drawing/2014/main" id="{3F7AC1A5-FD5C-86E0-6FAC-0AC0DF5A7A71}"/>
              </a:ext>
            </a:extLst>
          </p:cNvPr>
          <p:cNvSpPr>
            <a:spLocks noGrp="1"/>
          </p:cNvSpPr>
          <p:nvPr>
            <p:ph type="ftr" sz="quarter" idx="11"/>
          </p:nvPr>
        </p:nvSpPr>
        <p:spPr>
          <a:xfrm>
            <a:off x="3497179" y="6438238"/>
            <a:ext cx="5350042" cy="365125"/>
          </a:xfrm>
        </p:spPr>
        <p:txBody>
          <a:bodyPr/>
          <a:lstStyle/>
          <a:p>
            <a:pPr>
              <a:spcAft>
                <a:spcPts val="600"/>
              </a:spcAft>
            </a:pPr>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9" name="Picture 8" descr="End of Level 1 continuum for newcomer multilinguals">
            <a:extLst>
              <a:ext uri="{FF2B5EF4-FFF2-40B4-BE49-F238E27FC236}">
                <a16:creationId xmlns:a16="http://schemas.microsoft.com/office/drawing/2014/main" id="{5C8D752F-54F9-75F5-D6CE-DB36DDFFFF95}"/>
              </a:ext>
            </a:extLst>
          </p:cNvPr>
          <p:cNvPicPr>
            <a:picLocks noChangeAspect="1"/>
          </p:cNvPicPr>
          <p:nvPr/>
        </p:nvPicPr>
        <p:blipFill>
          <a:blip r:embed="rId3"/>
          <a:stretch>
            <a:fillRect/>
          </a:stretch>
        </p:blipFill>
        <p:spPr>
          <a:xfrm>
            <a:off x="4022380" y="231589"/>
            <a:ext cx="7964506" cy="6100318"/>
          </a:xfrm>
          <a:prstGeom prst="rect">
            <a:avLst/>
          </a:prstGeom>
        </p:spPr>
      </p:pic>
    </p:spTree>
    <p:extLst>
      <p:ext uri="{BB962C8B-B14F-4D97-AF65-F5344CB8AC3E}">
        <p14:creationId xmlns:p14="http://schemas.microsoft.com/office/powerpoint/2010/main" val="1162639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21B03-7E90-05C7-4EF5-99EB9390572B}"/>
              </a:ext>
            </a:extLst>
          </p:cNvPr>
          <p:cNvSpPr>
            <a:spLocks noGrp="1"/>
          </p:cNvSpPr>
          <p:nvPr>
            <p:ph type="title"/>
          </p:nvPr>
        </p:nvSpPr>
        <p:spPr/>
        <p:txBody>
          <a:bodyPr/>
          <a:lstStyle/>
          <a:p>
            <a:r>
              <a:rPr lang="en-US"/>
              <a:t>End of Level 1 Chart</a:t>
            </a:r>
          </a:p>
        </p:txBody>
      </p:sp>
      <p:sp>
        <p:nvSpPr>
          <p:cNvPr id="3" name="Content Placeholder 2">
            <a:extLst>
              <a:ext uri="{FF2B5EF4-FFF2-40B4-BE49-F238E27FC236}">
                <a16:creationId xmlns:a16="http://schemas.microsoft.com/office/drawing/2014/main" id="{B48CF025-0F0B-2868-017D-0B77AB447F34}"/>
              </a:ext>
            </a:extLst>
          </p:cNvPr>
          <p:cNvSpPr>
            <a:spLocks noGrp="1"/>
          </p:cNvSpPr>
          <p:nvPr>
            <p:ph idx="1"/>
          </p:nvPr>
        </p:nvSpPr>
        <p:spPr/>
        <p:txBody>
          <a:bodyPr/>
          <a:lstStyle/>
          <a:p>
            <a:r>
              <a:rPr lang="en-US"/>
              <a:t>From the Fall 2024 Language Charts Usability Study:</a:t>
            </a:r>
          </a:p>
          <a:p>
            <a:pPr marL="457200" indent="-457200">
              <a:buFont typeface="Arial" panose="020B0604020202020204" pitchFamily="34" charset="0"/>
              <a:buChar char="•"/>
            </a:pPr>
            <a:r>
              <a:rPr lang="en-US" sz="3200"/>
              <a:t>Participant 10: “I really struggled as a fifth grade Newcomer teacher. I was like, oh, what do I do? Some of my students weren’t yet at </a:t>
            </a:r>
            <a:r>
              <a:rPr lang="en-US" sz="3200" b="1"/>
              <a:t>End of level 1</a:t>
            </a:r>
            <a:r>
              <a:rPr lang="en-US" sz="3200"/>
              <a:t>. Now I can show the positive progress they’ve made</a:t>
            </a:r>
            <a:r>
              <a:rPr lang="en-US" sz="3200" b="0" i="0"/>
              <a:t>. . . . </a:t>
            </a:r>
            <a:r>
              <a:rPr lang="en-US" sz="3200"/>
              <a:t>so it’s more about the delta [change]: Showing where the student started and where they moved to.”</a:t>
            </a:r>
          </a:p>
        </p:txBody>
      </p:sp>
      <p:sp>
        <p:nvSpPr>
          <p:cNvPr id="4" name="Footer Placeholder 3">
            <a:extLst>
              <a:ext uri="{FF2B5EF4-FFF2-40B4-BE49-F238E27FC236}">
                <a16:creationId xmlns:a16="http://schemas.microsoft.com/office/drawing/2014/main" id="{5EF08FA4-712D-296D-5784-4EE8805E731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2303394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76524-5D70-1305-C6A8-D802E271BB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5216F7-2839-6506-A850-AF4F1F653E39}"/>
              </a:ext>
            </a:extLst>
          </p:cNvPr>
          <p:cNvSpPr>
            <a:spLocks noGrp="1"/>
          </p:cNvSpPr>
          <p:nvPr>
            <p:ph type="title"/>
          </p:nvPr>
        </p:nvSpPr>
        <p:spPr/>
        <p:txBody>
          <a:bodyPr/>
          <a:lstStyle/>
          <a:p>
            <a:r>
              <a:rPr lang="en-US"/>
              <a:t>Spreadsheets</a:t>
            </a:r>
          </a:p>
        </p:txBody>
      </p:sp>
      <p:sp>
        <p:nvSpPr>
          <p:cNvPr id="3" name="Content Placeholder 2">
            <a:extLst>
              <a:ext uri="{FF2B5EF4-FFF2-40B4-BE49-F238E27FC236}">
                <a16:creationId xmlns:a16="http://schemas.microsoft.com/office/drawing/2014/main" id="{99762D6A-A2E2-F569-8469-AB71DDF3F406}"/>
              </a:ext>
            </a:extLst>
          </p:cNvPr>
          <p:cNvSpPr>
            <a:spLocks noGrp="1"/>
          </p:cNvSpPr>
          <p:nvPr>
            <p:ph idx="1"/>
          </p:nvPr>
        </p:nvSpPr>
        <p:spPr>
          <a:xfrm>
            <a:off x="457199" y="1371599"/>
            <a:ext cx="4692701" cy="4499811"/>
          </a:xfrm>
        </p:spPr>
        <p:txBody>
          <a:bodyPr vert="horz" lIns="91440" tIns="45720" rIns="91440" bIns="45720" rtlCol="0" anchor="t">
            <a:normAutofit fontScale="85000" lnSpcReduction="10000"/>
          </a:bodyPr>
          <a:lstStyle/>
          <a:p>
            <a:pPr marL="457200" indent="-457200">
              <a:buFont typeface="Arial" panose="020B0604020202020204" pitchFamily="34" charset="0"/>
              <a:buChar char="•"/>
            </a:pPr>
            <a:r>
              <a:rPr lang="en-US"/>
              <a:t>Going beyond a single page, the spreadsheet presents the grade-level cluster chart at the top, followed by a more detailed breakdown of the End of Level 1 descriptors for a deeper understanding of early language development.</a:t>
            </a:r>
          </a:p>
        </p:txBody>
      </p:sp>
      <p:sp>
        <p:nvSpPr>
          <p:cNvPr id="4" name="Footer Placeholder 3">
            <a:extLst>
              <a:ext uri="{FF2B5EF4-FFF2-40B4-BE49-F238E27FC236}">
                <a16:creationId xmlns:a16="http://schemas.microsoft.com/office/drawing/2014/main" id="{15B04749-3B08-19E3-6F88-0EC07A705AB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8" name="Picture 7" descr="Image of spreadsheet showing how descriptors flow beyond a single page, allowing End of Level 1 descriptors to be broken down into smaller progressions.">
            <a:extLst>
              <a:ext uri="{FF2B5EF4-FFF2-40B4-BE49-F238E27FC236}">
                <a16:creationId xmlns:a16="http://schemas.microsoft.com/office/drawing/2014/main" id="{676150DD-B305-D0FB-925E-41BDA50DA0EF}"/>
              </a:ext>
            </a:extLst>
          </p:cNvPr>
          <p:cNvPicPr>
            <a:picLocks noChangeAspect="1"/>
          </p:cNvPicPr>
          <p:nvPr/>
        </p:nvPicPr>
        <p:blipFill>
          <a:blip r:embed="rId3"/>
          <a:stretch>
            <a:fillRect/>
          </a:stretch>
        </p:blipFill>
        <p:spPr>
          <a:xfrm>
            <a:off x="5763945" y="254000"/>
            <a:ext cx="5782210" cy="6184900"/>
          </a:xfrm>
          <a:prstGeom prst="rect">
            <a:avLst/>
          </a:prstGeom>
        </p:spPr>
      </p:pic>
    </p:spTree>
    <p:extLst>
      <p:ext uri="{BB962C8B-B14F-4D97-AF65-F5344CB8AC3E}">
        <p14:creationId xmlns:p14="http://schemas.microsoft.com/office/powerpoint/2010/main" val="412328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6D6B1-053A-8883-2D5B-DDB397BB67E8}"/>
              </a:ext>
            </a:extLst>
          </p:cNvPr>
          <p:cNvSpPr>
            <a:spLocks noGrp="1"/>
          </p:cNvSpPr>
          <p:nvPr>
            <p:ph type="title"/>
          </p:nvPr>
        </p:nvSpPr>
        <p:spPr/>
        <p:txBody>
          <a:bodyPr/>
          <a:lstStyle/>
          <a:p>
            <a:r>
              <a:rPr lang="en-US"/>
              <a:t>Formats</a:t>
            </a:r>
          </a:p>
        </p:txBody>
      </p:sp>
      <p:sp>
        <p:nvSpPr>
          <p:cNvPr id="3" name="Content Placeholder 2">
            <a:extLst>
              <a:ext uri="{FF2B5EF4-FFF2-40B4-BE49-F238E27FC236}">
                <a16:creationId xmlns:a16="http://schemas.microsoft.com/office/drawing/2014/main" id="{00305A99-92A6-6651-CE64-FF56D3719908}"/>
              </a:ext>
            </a:extLst>
          </p:cNvPr>
          <p:cNvSpPr>
            <a:spLocks noGrp="1"/>
          </p:cNvSpPr>
          <p:nvPr>
            <p:ph idx="1"/>
          </p:nvPr>
        </p:nvSpPr>
        <p:spPr>
          <a:xfrm>
            <a:off x="457200" y="1371599"/>
            <a:ext cx="3920936" cy="4499811"/>
          </a:xfrm>
        </p:spPr>
        <p:txBody>
          <a:bodyPr vert="horz" lIns="91440" tIns="45720" rIns="91440" bIns="45720" rtlCol="0" anchor="t">
            <a:noAutofit/>
          </a:bodyPr>
          <a:lstStyle/>
          <a:p>
            <a:pPr marL="457200" indent="-457200">
              <a:buFont typeface="Arial" panose="020B0604020202020204" pitchFamily="34" charset="0"/>
              <a:buChar char="•"/>
            </a:pPr>
            <a:r>
              <a:rPr lang="en-US" sz="2400" dirty="0">
                <a:ea typeface="Red Hat Text" panose="02010303040201060303" pitchFamily="2" charset="0"/>
                <a:cs typeface="Red Hat Text" panose="02010303040201060303" pitchFamily="2" charset="0"/>
              </a:rPr>
              <a:t>Screen-reader friendly</a:t>
            </a:r>
            <a:r>
              <a:rPr lang="en-US" sz="2400" kern="1200" dirty="0">
                <a:ea typeface="Red Hat Text" panose="02010303040201060303" pitchFamily="2" charset="0"/>
                <a:cs typeface="Red Hat Text" panose="02010303040201060303" pitchFamily="2" charset="0"/>
              </a:rPr>
              <a:t> PDFs </a:t>
            </a:r>
            <a:r>
              <a:rPr lang="en-US" sz="2400" dirty="0">
                <a:ea typeface="Red Hat Text" panose="02010303040201060303" pitchFamily="2" charset="0"/>
                <a:cs typeface="Red Hat Text" panose="02010303040201060303" pitchFamily="2" charset="0"/>
              </a:rPr>
              <a:t> </a:t>
            </a:r>
            <a:endParaRPr lang="en-US" sz="2400" dirty="0"/>
          </a:p>
          <a:p>
            <a:pPr marL="457200" indent="-457200">
              <a:lnSpc>
                <a:spcPct val="113999"/>
              </a:lnSpc>
              <a:buFont typeface="Arial" panose="020B0604020202020204" pitchFamily="34" charset="0"/>
              <a:buChar char="•"/>
            </a:pPr>
            <a:r>
              <a:rPr lang="en-US" sz="2400" dirty="0">
                <a:ea typeface="Red Hat Text" panose="02010303040201060303" pitchFamily="2" charset="0"/>
                <a:cs typeface="Red Hat Text" panose="02010303040201060303" pitchFamily="2" charset="0"/>
              </a:rPr>
              <a:t>Easily copied text from spreadsheets</a:t>
            </a:r>
            <a:r>
              <a:rPr lang="en-US" sz="2400" kern="1200" dirty="0">
                <a:ea typeface="Red Hat Text" panose="02010303040201060303" pitchFamily="2" charset="0"/>
                <a:cs typeface="Red Hat Text" panose="02010303040201060303" pitchFamily="2" charset="0"/>
              </a:rPr>
              <a:t> </a:t>
            </a:r>
            <a:endParaRPr lang="en-US" sz="2400" dirty="0"/>
          </a:p>
          <a:p>
            <a:pPr marL="457200" indent="-457200">
              <a:lnSpc>
                <a:spcPct val="113999"/>
              </a:lnSpc>
              <a:buFont typeface="Arial" panose="020B0604020202020204" pitchFamily="34" charset="0"/>
              <a:buChar char="•"/>
            </a:pPr>
            <a:r>
              <a:rPr lang="en-US" sz="2400" dirty="0"/>
              <a:t>Easy spreadsheet navigation via the Tab 2 Table of Contents</a:t>
            </a:r>
          </a:p>
          <a:p>
            <a:pPr marL="457200" indent="-457200">
              <a:lnSpc>
                <a:spcPct val="113999"/>
              </a:lnSpc>
              <a:buFont typeface="Arial" panose="020B0604020202020204" pitchFamily="34" charset="0"/>
              <a:buChar char="•"/>
            </a:pPr>
            <a:r>
              <a:rPr lang="en-US" sz="2400" dirty="0"/>
              <a:t>Multiple descriptor layouts for flexible application</a:t>
            </a:r>
          </a:p>
        </p:txBody>
      </p:sp>
      <p:sp>
        <p:nvSpPr>
          <p:cNvPr id="4" name="Footer Placeholder 3">
            <a:extLst>
              <a:ext uri="{FF2B5EF4-FFF2-40B4-BE49-F238E27FC236}">
                <a16:creationId xmlns:a16="http://schemas.microsoft.com/office/drawing/2014/main" id="{0ED58B47-9612-EBF8-BA23-CE5F0379B03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ea typeface="Red Hat Display Medium" panose="02010303040201060303" pitchFamily="2" charset="0"/>
                <a:cs typeface="Red Hat Display Medium" panose="02010303040201060303" pitchFamily="2" charset="0"/>
              </a:rPr>
              <a:t>©2025 Board of Regents of the University of Wisconsin System</a:t>
            </a:r>
          </a:p>
        </p:txBody>
      </p:sp>
      <p:pic>
        <p:nvPicPr>
          <p:cNvPr id="6" name="Picture 5" descr="A screenshot of a computer&#10;&#10;AI-generated content may be incorrect.">
            <a:extLst>
              <a:ext uri="{FF2B5EF4-FFF2-40B4-BE49-F238E27FC236}">
                <a16:creationId xmlns:a16="http://schemas.microsoft.com/office/drawing/2014/main" id="{50785142-8747-307C-9411-B48CFB799194}"/>
              </a:ext>
            </a:extLst>
          </p:cNvPr>
          <p:cNvPicPr>
            <a:picLocks noChangeAspect="1"/>
          </p:cNvPicPr>
          <p:nvPr/>
        </p:nvPicPr>
        <p:blipFill>
          <a:blip r:embed="rId3"/>
          <a:stretch>
            <a:fillRect/>
          </a:stretch>
        </p:blipFill>
        <p:spPr>
          <a:xfrm>
            <a:off x="4502123" y="914400"/>
            <a:ext cx="7529548" cy="5279847"/>
          </a:xfrm>
          <a:prstGeom prst="rect">
            <a:avLst/>
          </a:prstGeom>
        </p:spPr>
      </p:pic>
    </p:spTree>
    <p:extLst>
      <p:ext uri="{BB962C8B-B14F-4D97-AF65-F5344CB8AC3E}">
        <p14:creationId xmlns:p14="http://schemas.microsoft.com/office/powerpoint/2010/main" val="870631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50450-7808-CB65-F635-7DA764A0BDD4}"/>
              </a:ext>
            </a:extLst>
          </p:cNvPr>
          <p:cNvSpPr>
            <a:spLocks noGrp="1"/>
          </p:cNvSpPr>
          <p:nvPr>
            <p:ph type="title"/>
          </p:nvPr>
        </p:nvSpPr>
        <p:spPr/>
        <p:txBody>
          <a:bodyPr/>
          <a:lstStyle/>
          <a:p>
            <a:r>
              <a:rPr lang="en-US"/>
              <a:t>Planning Questions Below Charts</a:t>
            </a:r>
          </a:p>
        </p:txBody>
      </p:sp>
      <p:sp>
        <p:nvSpPr>
          <p:cNvPr id="3" name="Content Placeholder 2">
            <a:extLst>
              <a:ext uri="{FF2B5EF4-FFF2-40B4-BE49-F238E27FC236}">
                <a16:creationId xmlns:a16="http://schemas.microsoft.com/office/drawing/2014/main" id="{23B3FDE0-DF66-A68D-098C-6B98298C800B}"/>
              </a:ext>
            </a:extLst>
          </p:cNvPr>
          <p:cNvSpPr>
            <a:spLocks noGrp="1"/>
          </p:cNvSpPr>
          <p:nvPr>
            <p:ph idx="1"/>
          </p:nvPr>
        </p:nvSpPr>
        <p:spPr/>
        <p:txBody>
          <a:bodyPr>
            <a:normAutofit lnSpcReduction="10000"/>
          </a:bodyPr>
          <a:lstStyle/>
          <a:p>
            <a:r>
              <a:rPr lang="en-US" sz="2800" b="1" i="0" u="none" strike="noStrike" baseline="0" dirty="0">
                <a:solidFill>
                  <a:srgbClr val="211D1E"/>
                </a:solidFill>
                <a:latin typeface="Red Hat Text" panose="02010303040201060303" pitchFamily="2" charset="0"/>
              </a:rPr>
              <a:t>Planning Questions for Instruction and Classroom Assessment </a:t>
            </a:r>
            <a:endParaRPr lang="en-US" sz="2800" b="0" i="0" u="none" strike="noStrike" baseline="0" dirty="0">
              <a:solidFill>
                <a:srgbClr val="211D1E"/>
              </a:solidFill>
              <a:latin typeface="Red Hat Text" panose="02010303040201060303" pitchFamily="2" charset="0"/>
            </a:endParaRPr>
          </a:p>
          <a:p>
            <a:pPr marL="285750" indent="-285750">
              <a:buFont typeface="Arial" panose="020B0604020202020204" pitchFamily="34" charset="0"/>
              <a:buChar char="•"/>
            </a:pPr>
            <a:r>
              <a:rPr lang="en-US" sz="2800" b="0" i="0" u="none" strike="noStrike" baseline="0" dirty="0">
                <a:solidFill>
                  <a:srgbClr val="211D1E"/>
                </a:solidFill>
                <a:latin typeface="Red Hat Text" panose="02010303040201060303" pitchFamily="2" charset="0"/>
              </a:rPr>
              <a:t>What can the student do with language? </a:t>
            </a:r>
          </a:p>
          <a:p>
            <a:pPr marL="285750" indent="-285750">
              <a:buFont typeface="Arial" panose="020B0604020202020204" pitchFamily="34" charset="0"/>
              <a:buChar char="•"/>
            </a:pPr>
            <a:r>
              <a:rPr lang="en-US" sz="2800" b="0" i="0" u="none" strike="noStrike" baseline="0" dirty="0">
                <a:solidFill>
                  <a:srgbClr val="211D1E"/>
                </a:solidFill>
                <a:latin typeface="Red Hat Text" panose="02010303040201060303" pitchFamily="2" charset="0"/>
              </a:rPr>
              <a:t>What are the connections to the student’s social, cultural, and multilingual strengths and interests? </a:t>
            </a:r>
          </a:p>
          <a:p>
            <a:pPr marL="285750" indent="-285750">
              <a:buFont typeface="Arial" panose="020B0604020202020204" pitchFamily="34" charset="0"/>
              <a:buChar char="•"/>
            </a:pPr>
            <a:r>
              <a:rPr lang="en-US" sz="2800" b="0" i="0" u="none" strike="noStrike" baseline="0" dirty="0">
                <a:solidFill>
                  <a:srgbClr val="211D1E"/>
                </a:solidFill>
                <a:latin typeface="Red Hat Text" panose="02010303040201060303" pitchFamily="2" charset="0"/>
              </a:rPr>
              <a:t>What concrete feedback will move the student forward? </a:t>
            </a:r>
          </a:p>
          <a:p>
            <a:pPr marL="285750" indent="-285750">
              <a:buFont typeface="Arial" panose="020B0604020202020204" pitchFamily="34" charset="0"/>
              <a:buChar char="•"/>
            </a:pPr>
            <a:r>
              <a:rPr lang="en-US" sz="2800" b="0" i="0" u="none" strike="noStrike" baseline="0" dirty="0">
                <a:solidFill>
                  <a:srgbClr val="211D1E"/>
                </a:solidFill>
                <a:latin typeface="Red Hat Text" panose="02010303040201060303" pitchFamily="2" charset="0"/>
              </a:rPr>
              <a:t>What scaffolding and modalities will increase the student’s engagement? </a:t>
            </a:r>
          </a:p>
        </p:txBody>
      </p:sp>
      <p:sp>
        <p:nvSpPr>
          <p:cNvPr id="4" name="Footer Placeholder 3">
            <a:extLst>
              <a:ext uri="{FF2B5EF4-FFF2-40B4-BE49-F238E27FC236}">
                <a16:creationId xmlns:a16="http://schemas.microsoft.com/office/drawing/2014/main" id="{6D0BA533-5FDB-50BF-7013-1C901BEF730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2275080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73351-8840-368D-4C3D-A0D4D86840E8}"/>
              </a:ext>
            </a:extLst>
          </p:cNvPr>
          <p:cNvSpPr>
            <a:spLocks noGrp="1"/>
          </p:cNvSpPr>
          <p:nvPr>
            <p:ph type="title"/>
          </p:nvPr>
        </p:nvSpPr>
        <p:spPr/>
        <p:txBody>
          <a:bodyPr/>
          <a:lstStyle/>
          <a:p>
            <a:r>
              <a:rPr lang="en-US"/>
              <a:t>Planning Questions</a:t>
            </a:r>
          </a:p>
        </p:txBody>
      </p:sp>
      <p:sp>
        <p:nvSpPr>
          <p:cNvPr id="3" name="Content Placeholder 2">
            <a:extLst>
              <a:ext uri="{FF2B5EF4-FFF2-40B4-BE49-F238E27FC236}">
                <a16:creationId xmlns:a16="http://schemas.microsoft.com/office/drawing/2014/main" id="{8236EC95-629E-81D0-FD6F-31A30E4C5631}"/>
              </a:ext>
            </a:extLst>
          </p:cNvPr>
          <p:cNvSpPr>
            <a:spLocks noGrp="1"/>
          </p:cNvSpPr>
          <p:nvPr>
            <p:ph idx="1"/>
          </p:nvPr>
        </p:nvSpPr>
        <p:spPr/>
        <p:txBody>
          <a:bodyPr/>
          <a:lstStyle/>
          <a:p>
            <a:r>
              <a:rPr lang="en-US"/>
              <a:t>From the Fall 2024 Language Charts Usability Study:</a:t>
            </a:r>
          </a:p>
          <a:p>
            <a:pPr marL="457200" indent="-457200">
              <a:buFont typeface="Arial" panose="020B0604020202020204" pitchFamily="34" charset="0"/>
              <a:buChar char="•"/>
            </a:pPr>
            <a:r>
              <a:rPr lang="en-US" sz="3200" i="0"/>
              <a:t>Participant 4: “[The planning questions below the Language Charts] were a good reminder of how amazing our students are and how complex developing proficiency in language can be.”</a:t>
            </a:r>
            <a:endParaRPr lang="en-US"/>
          </a:p>
        </p:txBody>
      </p:sp>
      <p:sp>
        <p:nvSpPr>
          <p:cNvPr id="4" name="Footer Placeholder 3">
            <a:extLst>
              <a:ext uri="{FF2B5EF4-FFF2-40B4-BE49-F238E27FC236}">
                <a16:creationId xmlns:a16="http://schemas.microsoft.com/office/drawing/2014/main" id="{DE19AE89-E560-44A2-BBEF-F77D3234F53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2610267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B4FC2E-4A42-233E-0ED5-381C4306B0D5}"/>
              </a:ext>
            </a:extLst>
          </p:cNvPr>
          <p:cNvSpPr>
            <a:spLocks noGrp="1"/>
          </p:cNvSpPr>
          <p:nvPr>
            <p:ph type="title"/>
          </p:nvPr>
        </p:nvSpPr>
        <p:spPr/>
        <p:txBody>
          <a:bodyPr/>
          <a:lstStyle/>
          <a:p>
            <a:r>
              <a:rPr lang="en-US"/>
              <a:t>Discussion</a:t>
            </a:r>
          </a:p>
        </p:txBody>
      </p:sp>
      <p:sp>
        <p:nvSpPr>
          <p:cNvPr id="4" name="Content Placeholder 3">
            <a:extLst>
              <a:ext uri="{FF2B5EF4-FFF2-40B4-BE49-F238E27FC236}">
                <a16:creationId xmlns:a16="http://schemas.microsoft.com/office/drawing/2014/main" id="{5F970AE4-A044-073F-22B2-0D5AF5A4F783}"/>
              </a:ext>
            </a:extLst>
          </p:cNvPr>
          <p:cNvSpPr>
            <a:spLocks noGrp="1"/>
          </p:cNvSpPr>
          <p:nvPr>
            <p:ph idx="1"/>
          </p:nvPr>
        </p:nvSpPr>
        <p:spPr/>
        <p:txBody>
          <a:bodyPr/>
          <a:lstStyle/>
          <a:p>
            <a:pPr marL="457200" indent="-457200">
              <a:buFont typeface="Arial" panose="020B0604020202020204" pitchFamily="34" charset="0"/>
              <a:buChar char="•"/>
            </a:pPr>
            <a:r>
              <a:rPr lang="en-US">
                <a:ea typeface="Red Hat Display" panose="02010303040201060303" pitchFamily="2" charset="0"/>
                <a:cs typeface="Red Hat Display" panose="02010303040201060303" pitchFamily="2" charset="0"/>
              </a:rPr>
              <a:t>Share</a:t>
            </a:r>
            <a:r>
              <a:rPr kumimoji="0" lang="en-US" i="0" u="none" strike="noStrike" kern="1200" cap="none" spc="0" normalizeH="0" baseline="0" noProof="0">
                <a:ln>
                  <a:noFill/>
                </a:ln>
                <a:solidFill>
                  <a:schemeClr val="tx1"/>
                </a:solidFill>
                <a:effectLst/>
                <a:uLnTx/>
                <a:uFillTx/>
                <a:ea typeface="Red Hat Display" panose="02010303040201060303" pitchFamily="2" charset="0"/>
                <a:cs typeface="Red Hat Display" panose="02010303040201060303" pitchFamily="2" charset="0"/>
              </a:rPr>
              <a:t> two words about your impression of the WIDA Language Charts.</a:t>
            </a:r>
            <a:endParaRPr lang="en-US"/>
          </a:p>
        </p:txBody>
      </p:sp>
      <p:sp>
        <p:nvSpPr>
          <p:cNvPr id="5" name="Thought Bubble: Cloud 4">
            <a:extLst>
              <a:ext uri="{FF2B5EF4-FFF2-40B4-BE49-F238E27FC236}">
                <a16:creationId xmlns:a16="http://schemas.microsoft.com/office/drawing/2014/main" id="{FDCF3742-E3F5-3D1B-044A-58C5D680F3A9}"/>
              </a:ext>
              <a:ext uri="{C183D7F6-B498-43B3-948B-1728B52AA6E4}">
                <adec:decorative xmlns:adec="http://schemas.microsoft.com/office/drawing/2017/decorative" val="1"/>
              </a:ext>
            </a:extLst>
          </p:cNvPr>
          <p:cNvSpPr/>
          <p:nvPr/>
        </p:nvSpPr>
        <p:spPr>
          <a:xfrm>
            <a:off x="3565836" y="2366467"/>
            <a:ext cx="4696359" cy="3079699"/>
          </a:xfrm>
          <a:prstGeom prst="cloudCallout">
            <a:avLst/>
          </a:prstGeom>
          <a:solidFill>
            <a:srgbClr val="3C99D5">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490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3A970-AC0F-5014-4695-7E6F3D73A1B2}"/>
              </a:ext>
            </a:extLst>
          </p:cNvPr>
          <p:cNvSpPr>
            <a:spLocks noGrp="1"/>
          </p:cNvSpPr>
          <p:nvPr>
            <p:ph type="title"/>
          </p:nvPr>
        </p:nvSpPr>
        <p:spPr/>
        <p:txBody>
          <a:bodyPr/>
          <a:lstStyle/>
          <a:p>
            <a:r>
              <a:rPr lang="en-US"/>
              <a:t>What questions do you have?</a:t>
            </a:r>
          </a:p>
        </p:txBody>
      </p:sp>
      <p:sp>
        <p:nvSpPr>
          <p:cNvPr id="4" name="Footer Placeholder 3">
            <a:extLst>
              <a:ext uri="{FF2B5EF4-FFF2-40B4-BE49-F238E27FC236}">
                <a16:creationId xmlns:a16="http://schemas.microsoft.com/office/drawing/2014/main" id="{3807AD9B-6FBD-7DA2-E137-C754DDC7852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5" name="Picture 4" descr="Wood human figure">
            <a:extLst>
              <a:ext uri="{FF2B5EF4-FFF2-40B4-BE49-F238E27FC236}">
                <a16:creationId xmlns:a16="http://schemas.microsoft.com/office/drawing/2014/main" id="{27C97A6A-1345-F012-AA93-E0BB1EB573CF}"/>
              </a:ext>
            </a:extLst>
          </p:cNvPr>
          <p:cNvPicPr>
            <a:picLocks noChangeAspect="1"/>
          </p:cNvPicPr>
          <p:nvPr/>
        </p:nvPicPr>
        <p:blipFill>
          <a:blip r:embed="rId3"/>
          <a:srcRect t="230" r="-1" b="43903"/>
          <a:stretch/>
        </p:blipFill>
        <p:spPr>
          <a:xfrm>
            <a:off x="457200" y="1499616"/>
            <a:ext cx="11249320" cy="4194928"/>
          </a:xfrm>
          <a:prstGeom prst="rect">
            <a:avLst/>
          </a:prstGeom>
          <a:noFill/>
        </p:spPr>
      </p:pic>
    </p:spTree>
    <p:extLst>
      <p:ext uri="{BB962C8B-B14F-4D97-AF65-F5344CB8AC3E}">
        <p14:creationId xmlns:p14="http://schemas.microsoft.com/office/powerpoint/2010/main" val="212842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597561-9199-EE34-6ED4-6C9769182BE4}"/>
              </a:ext>
            </a:extLst>
          </p:cNvPr>
          <p:cNvSpPr>
            <a:spLocks noGrp="1"/>
          </p:cNvSpPr>
          <p:nvPr>
            <p:ph type="title" idx="4294967295"/>
          </p:nvPr>
        </p:nvSpPr>
        <p:spPr>
          <a:xfrm>
            <a:off x="1801813" y="2490788"/>
            <a:ext cx="8588375" cy="9382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a:ln>
                  <a:noFill/>
                </a:ln>
                <a:solidFill>
                  <a:schemeClr val="tx1"/>
                </a:solidFill>
                <a:effectLst/>
                <a:uLnTx/>
                <a:uFillTx/>
                <a:latin typeface="+mj-lt"/>
                <a:ea typeface="+mn-ea"/>
                <a:cs typeface="+mn-cs"/>
              </a:rPr>
              <a:t>The Language Charts</a:t>
            </a:r>
          </a:p>
        </p:txBody>
      </p:sp>
      <p:sp>
        <p:nvSpPr>
          <p:cNvPr id="3" name="Text Placeholder 2">
            <a:extLst>
              <a:ext uri="{FF2B5EF4-FFF2-40B4-BE49-F238E27FC236}">
                <a16:creationId xmlns:a16="http://schemas.microsoft.com/office/drawing/2014/main" id="{D2C73B4E-96F6-8863-FB91-13A594311C5C}"/>
              </a:ext>
            </a:extLst>
          </p:cNvPr>
          <p:cNvSpPr>
            <a:spLocks noGrp="1"/>
          </p:cNvSpPr>
          <p:nvPr>
            <p:ph type="body" sz="quarter" idx="14"/>
          </p:nvPr>
        </p:nvSpPr>
        <p:spPr>
          <a:xfrm>
            <a:off x="1801019" y="3559680"/>
            <a:ext cx="8589962" cy="1026950"/>
          </a:xfrm>
        </p:spPr>
        <p:txBody>
          <a:bodyPr>
            <a:normAutofit/>
          </a:bodyPr>
          <a:lstStyle/>
          <a:p>
            <a:r>
              <a:rPr lang="en-US"/>
              <a:t>Planning for Communication, Curriculum, and Classroom Assessment</a:t>
            </a:r>
          </a:p>
        </p:txBody>
      </p:sp>
    </p:spTree>
    <p:extLst>
      <p:ext uri="{BB962C8B-B14F-4D97-AF65-F5344CB8AC3E}">
        <p14:creationId xmlns:p14="http://schemas.microsoft.com/office/powerpoint/2010/main" val="2779279136"/>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6B9EB-26C7-EB23-E16A-287BE5EAB776}"/>
              </a:ext>
            </a:extLst>
          </p:cNvPr>
          <p:cNvSpPr>
            <a:spLocks noGrp="1"/>
          </p:cNvSpPr>
          <p:nvPr>
            <p:ph type="title"/>
          </p:nvPr>
        </p:nvSpPr>
        <p:spPr>
          <a:xfrm>
            <a:off x="457200" y="457200"/>
            <a:ext cx="10913633" cy="1348548"/>
          </a:xfrm>
        </p:spPr>
        <p:txBody>
          <a:bodyPr>
            <a:normAutofit fontScale="90000"/>
          </a:bodyPr>
          <a:lstStyle/>
          <a:p>
            <a:r>
              <a:rPr lang="en-US"/>
              <a:t>Today’s Introduction to the Language Charts</a:t>
            </a:r>
          </a:p>
        </p:txBody>
      </p:sp>
      <p:sp>
        <p:nvSpPr>
          <p:cNvPr id="3" name="Content Placeholder 2">
            <a:extLst>
              <a:ext uri="{FF2B5EF4-FFF2-40B4-BE49-F238E27FC236}">
                <a16:creationId xmlns:a16="http://schemas.microsoft.com/office/drawing/2014/main" id="{B8851214-DB6A-64C6-D3C1-B1C68742C97B}"/>
              </a:ext>
            </a:extLst>
          </p:cNvPr>
          <p:cNvSpPr>
            <a:spLocks noGrp="1"/>
          </p:cNvSpPr>
          <p:nvPr>
            <p:ph idx="1"/>
          </p:nvPr>
        </p:nvSpPr>
        <p:spPr>
          <a:xfrm>
            <a:off x="457200" y="2057400"/>
            <a:ext cx="10913633" cy="3888929"/>
          </a:xfrm>
        </p:spPr>
        <p:txBody>
          <a:bodyPr/>
          <a:lstStyle/>
          <a:p>
            <a:pPr marL="457200" indent="-457200">
              <a:buFont typeface="Arial" panose="020B0604020202020204" pitchFamily="34" charset="0"/>
              <a:buChar char="•"/>
            </a:pPr>
            <a:r>
              <a:rPr lang="en-US" sz="3200">
                <a:ea typeface="Calibri"/>
                <a:cs typeface="Calibri"/>
              </a:rPr>
              <a:t>Overview of Goals and Uses</a:t>
            </a:r>
          </a:p>
          <a:p>
            <a:pPr marL="457200" indent="-457200">
              <a:buFont typeface="Arial" panose="020B0604020202020204" pitchFamily="34" charset="0"/>
              <a:buChar char="•"/>
            </a:pPr>
            <a:r>
              <a:rPr lang="en-US" sz="3200">
                <a:ea typeface="Calibri"/>
                <a:cs typeface="Calibri"/>
              </a:rPr>
              <a:t>Exploration of Key Elements</a:t>
            </a:r>
          </a:p>
          <a:p>
            <a:pPr marL="457200" indent="-457200">
              <a:buFont typeface="Arial" panose="020B0604020202020204" pitchFamily="34" charset="0"/>
              <a:buChar char="•"/>
            </a:pPr>
            <a:r>
              <a:rPr lang="en-US" sz="3200">
                <a:ea typeface="Calibri"/>
                <a:cs typeface="Calibri"/>
              </a:rPr>
              <a:t>Tips for Use</a:t>
            </a:r>
            <a:endParaRPr lang="en-US"/>
          </a:p>
        </p:txBody>
      </p:sp>
      <p:sp>
        <p:nvSpPr>
          <p:cNvPr id="4" name="Footer Placeholder 3">
            <a:extLst>
              <a:ext uri="{FF2B5EF4-FFF2-40B4-BE49-F238E27FC236}">
                <a16:creationId xmlns:a16="http://schemas.microsoft.com/office/drawing/2014/main" id="{BEC0E31A-072E-AB15-E94A-C58FA018F98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16721661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29AF5-EBD0-C172-3F23-D4C26C3298E2}"/>
              </a:ext>
            </a:extLst>
          </p:cNvPr>
          <p:cNvSpPr>
            <a:spLocks noGrp="1"/>
          </p:cNvSpPr>
          <p:nvPr>
            <p:ph type="title"/>
          </p:nvPr>
        </p:nvSpPr>
        <p:spPr>
          <a:xfrm>
            <a:off x="457200" y="457199"/>
            <a:ext cx="5146244" cy="1971447"/>
          </a:xfrm>
        </p:spPr>
        <p:txBody>
          <a:bodyPr>
            <a:noAutofit/>
          </a:bodyPr>
          <a:lstStyle/>
          <a:p>
            <a:r>
              <a:rPr lang="en-US" sz="4000"/>
              <a:t>WIDA </a:t>
            </a:r>
            <a:r>
              <a:rPr lang="en-US" sz="4000">
                <a:solidFill>
                  <a:srgbClr val="3C99D5"/>
                </a:solidFill>
              </a:rPr>
              <a:t>Expressive and Interpretive </a:t>
            </a:r>
            <a:br>
              <a:rPr lang="en-US" sz="4000">
                <a:solidFill>
                  <a:srgbClr val="3C99D5"/>
                </a:solidFill>
              </a:rPr>
            </a:br>
            <a:r>
              <a:rPr lang="en-US" sz="4000">
                <a:solidFill>
                  <a:srgbClr val="3C99D5"/>
                </a:solidFill>
              </a:rPr>
              <a:t>Language Charts</a:t>
            </a:r>
          </a:p>
        </p:txBody>
      </p:sp>
      <p:sp>
        <p:nvSpPr>
          <p:cNvPr id="3" name="Content Placeholder 2">
            <a:extLst>
              <a:ext uri="{FF2B5EF4-FFF2-40B4-BE49-F238E27FC236}">
                <a16:creationId xmlns:a16="http://schemas.microsoft.com/office/drawing/2014/main" id="{64E8F029-E803-3D21-FC0A-B000F700D7A3}"/>
              </a:ext>
            </a:extLst>
          </p:cNvPr>
          <p:cNvSpPr>
            <a:spLocks noGrp="1"/>
          </p:cNvSpPr>
          <p:nvPr>
            <p:ph sz="half" idx="1"/>
          </p:nvPr>
        </p:nvSpPr>
        <p:spPr>
          <a:xfrm>
            <a:off x="457200" y="2500209"/>
            <a:ext cx="5350042" cy="3222728"/>
          </a:xfrm>
        </p:spPr>
        <p:txBody>
          <a:bodyPr>
            <a:normAutofit fontScale="92500" lnSpcReduction="20000"/>
          </a:bodyPr>
          <a:lstStyle/>
          <a:p>
            <a:pPr marL="342900" indent="-342900">
              <a:buFont typeface="Arial" panose="020B0604020202020204" pitchFamily="34" charset="0"/>
              <a:buChar char="•"/>
            </a:pPr>
            <a:r>
              <a:rPr lang="en-US" sz="3200"/>
              <a:t>Represent grade-level cluster Language Expectations across standard statements</a:t>
            </a:r>
          </a:p>
          <a:p>
            <a:pPr marL="342900" indent="-342900">
              <a:buFont typeface="Arial" panose="020B0604020202020204" pitchFamily="34" charset="0"/>
              <a:buChar char="•"/>
            </a:pPr>
            <a:r>
              <a:rPr lang="en-US" sz="3200"/>
              <a:t>Include Key Language Uses</a:t>
            </a:r>
          </a:p>
          <a:p>
            <a:pPr marL="342900" indent="-342900">
              <a:buFont typeface="Arial" panose="020B0604020202020204" pitchFamily="34" charset="0"/>
              <a:buChar char="•"/>
            </a:pPr>
            <a:r>
              <a:rPr lang="en-US" sz="3200"/>
              <a:t>Address select Language Functions</a:t>
            </a:r>
          </a:p>
          <a:p>
            <a:endParaRPr lang="en-US"/>
          </a:p>
        </p:txBody>
      </p:sp>
      <p:sp>
        <p:nvSpPr>
          <p:cNvPr id="4" name="Content Placeholder 3">
            <a:extLst>
              <a:ext uri="{FF2B5EF4-FFF2-40B4-BE49-F238E27FC236}">
                <a16:creationId xmlns:a16="http://schemas.microsoft.com/office/drawing/2014/main" id="{996BB79F-3FCD-1B76-DF17-A60073F0AE2A}"/>
              </a:ext>
            </a:extLst>
          </p:cNvPr>
          <p:cNvSpPr>
            <a:spLocks noGrp="1"/>
          </p:cNvSpPr>
          <p:nvPr>
            <p:ph sz="half" idx="2"/>
          </p:nvPr>
        </p:nvSpPr>
        <p:spPr>
          <a:xfrm>
            <a:off x="5807242" y="197510"/>
            <a:ext cx="5350042" cy="5954573"/>
          </a:xfrm>
        </p:spPr>
        <p:txBody>
          <a:bodyPr>
            <a:normAutofit fontScale="92500" lnSpcReduction="20000"/>
          </a:bodyPr>
          <a:lstStyle/>
          <a:p>
            <a:pPr marL="0" indent="0">
              <a:buNone/>
            </a:pPr>
            <a:r>
              <a:rPr lang="en-US" sz="700" b="1"/>
              <a:t> </a:t>
            </a:r>
          </a:p>
          <a:p>
            <a:pPr marL="346075" indent="-346075" algn="ctr">
              <a:buNone/>
            </a:pPr>
            <a:r>
              <a:rPr lang="en-US" sz="2400" b="1"/>
              <a:t>     Establish Curricular Goals for Units of Learning by:</a:t>
            </a:r>
          </a:p>
          <a:p>
            <a:pPr marL="0" indent="0">
              <a:buNone/>
            </a:pPr>
            <a:r>
              <a:rPr lang="en-US" sz="1900"/>
              <a:t>Integrating </a:t>
            </a:r>
            <a:r>
              <a:rPr lang="en-US" sz="1900">
                <a:solidFill>
                  <a:srgbClr val="609C33"/>
                </a:solidFill>
              </a:rPr>
              <a:t>Content (State Academic Standards) </a:t>
            </a:r>
            <a:r>
              <a:rPr lang="en-US" sz="1900"/>
              <a:t>and </a:t>
            </a:r>
            <a:r>
              <a:rPr lang="en-US" sz="1900">
                <a:solidFill>
                  <a:srgbClr val="2684C1"/>
                </a:solidFill>
              </a:rPr>
              <a:t>Language (ELD Standards Statements + Language Expectations + Language Functions) </a:t>
            </a:r>
          </a:p>
          <a:p>
            <a:pPr marL="0" indent="0" algn="ctr">
              <a:spcBef>
                <a:spcPts val="2400"/>
              </a:spcBef>
              <a:buNone/>
            </a:pPr>
            <a:r>
              <a:rPr lang="en-US" sz="1900" b="1"/>
              <a:t>Example Unit Goals for Grades 4-5</a:t>
            </a:r>
          </a:p>
          <a:p>
            <a:pPr marL="0" indent="0">
              <a:buNone/>
            </a:pPr>
            <a:r>
              <a:rPr lang="en-US" sz="1900"/>
              <a:t>Students will </a:t>
            </a:r>
            <a:r>
              <a:rPr lang="en-US" sz="1900">
                <a:solidFill>
                  <a:srgbClr val="609C33"/>
                </a:solidFill>
              </a:rPr>
              <a:t>craft rules and </a:t>
            </a:r>
            <a:r>
              <a:rPr lang="en-US" sz="1900" b="1">
                <a:solidFill>
                  <a:srgbClr val="609C33"/>
                </a:solidFill>
              </a:rPr>
              <a:t>explain</a:t>
            </a:r>
            <a:r>
              <a:rPr lang="en-US" sz="1900">
                <a:solidFill>
                  <a:srgbClr val="609C33"/>
                </a:solidFill>
              </a:rPr>
              <a:t> how they help solve problems (D2Civ.12.3-5; ELD D2.Civ.13.3-5) </a:t>
            </a:r>
            <a:r>
              <a:rPr lang="en-US" sz="1900"/>
              <a:t>by:</a:t>
            </a:r>
          </a:p>
          <a:p>
            <a:pPr marL="285750" indent="-285750">
              <a:buFont typeface="Arial" panose="020B0604020202020204" pitchFamily="34" charset="0"/>
              <a:buChar char="•"/>
            </a:pPr>
            <a:r>
              <a:rPr lang="en-US" sz="1900" b="1">
                <a:solidFill>
                  <a:srgbClr val="2684C1"/>
                </a:solidFill>
              </a:rPr>
              <a:t>narrating</a:t>
            </a:r>
            <a:r>
              <a:rPr lang="en-US" sz="1900">
                <a:solidFill>
                  <a:srgbClr val="2684C1"/>
                </a:solidFill>
              </a:rPr>
              <a:t> their lived experiences</a:t>
            </a:r>
          </a:p>
          <a:p>
            <a:pPr marL="285750" indent="-285750">
              <a:buFont typeface="Arial" panose="020B0604020202020204" pitchFamily="34" charset="0"/>
              <a:buChar char="•"/>
            </a:pPr>
            <a:r>
              <a:rPr lang="en-US" sz="1900">
                <a:solidFill>
                  <a:srgbClr val="2684C1"/>
                </a:solidFill>
              </a:rPr>
              <a:t>reporting on explicit behavior, acting on feedback to revise understandings (ELD-SI-4-12. </a:t>
            </a:r>
            <a:r>
              <a:rPr lang="en-US" sz="1900" b="1">
                <a:solidFill>
                  <a:srgbClr val="2684C1"/>
                </a:solidFill>
              </a:rPr>
              <a:t>Narrate, Inform, Explain</a:t>
            </a:r>
            <a:r>
              <a:rPr lang="en-US" sz="1900">
                <a:solidFill>
                  <a:srgbClr val="2684C1"/>
                </a:solidFill>
              </a:rPr>
              <a:t>) </a:t>
            </a:r>
          </a:p>
          <a:p>
            <a:pPr marL="285750" indent="-285750">
              <a:buFont typeface="Arial" panose="020B0604020202020204" pitchFamily="34" charset="0"/>
              <a:buChar char="•"/>
            </a:pPr>
            <a:r>
              <a:rPr lang="en-US" sz="1900">
                <a:solidFill>
                  <a:srgbClr val="2684C1"/>
                </a:solidFill>
              </a:rPr>
              <a:t> analyzing sources for a series of contributing factors or causes (ELD-SS.4-5. </a:t>
            </a:r>
            <a:r>
              <a:rPr lang="en-US" sz="1900" b="1">
                <a:solidFill>
                  <a:srgbClr val="2684C1"/>
                </a:solidFill>
              </a:rPr>
              <a:t>Explain</a:t>
            </a:r>
            <a:r>
              <a:rPr lang="en-US" sz="1900">
                <a:solidFill>
                  <a:srgbClr val="2684C1"/>
                </a:solidFill>
              </a:rPr>
              <a:t>. Interpretive) </a:t>
            </a:r>
          </a:p>
          <a:p>
            <a:pPr marL="285750" indent="-285750">
              <a:buFont typeface="Arial" panose="020B0604020202020204" pitchFamily="34" charset="0"/>
              <a:buChar char="•"/>
            </a:pPr>
            <a:r>
              <a:rPr lang="en-US" sz="1900">
                <a:solidFill>
                  <a:srgbClr val="2684C1"/>
                </a:solidFill>
              </a:rPr>
              <a:t> generalizing probable causes and effects of developments or events (ELD-SS.4-5.Expressive.</a:t>
            </a:r>
            <a:r>
              <a:rPr lang="en-US" sz="1900" b="1">
                <a:solidFill>
                  <a:srgbClr val="2684C1"/>
                </a:solidFill>
              </a:rPr>
              <a:t>Explain</a:t>
            </a:r>
            <a:r>
              <a:rPr lang="en-US" sz="1900">
                <a:solidFill>
                  <a:srgbClr val="2684C1"/>
                </a:solidFill>
              </a:rPr>
              <a:t>)</a:t>
            </a:r>
          </a:p>
        </p:txBody>
      </p:sp>
      <p:sp>
        <p:nvSpPr>
          <p:cNvPr id="5" name="Footer Placeholder 4">
            <a:extLst>
              <a:ext uri="{FF2B5EF4-FFF2-40B4-BE49-F238E27FC236}">
                <a16:creationId xmlns:a16="http://schemas.microsoft.com/office/drawing/2014/main" id="{1E8FA2D8-7639-343A-7C2A-CE6C24C1A9A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1730998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DEC7-A188-311E-0E50-47EEDC11F985}"/>
              </a:ext>
            </a:extLst>
          </p:cNvPr>
          <p:cNvSpPr>
            <a:spLocks noGrp="1"/>
          </p:cNvSpPr>
          <p:nvPr>
            <p:ph type="title"/>
          </p:nvPr>
        </p:nvSpPr>
        <p:spPr>
          <a:xfrm>
            <a:off x="457199" y="457200"/>
            <a:ext cx="10902877" cy="1283818"/>
          </a:xfrm>
        </p:spPr>
        <p:txBody>
          <a:bodyPr>
            <a:noAutofit/>
          </a:bodyPr>
          <a:lstStyle/>
          <a:p>
            <a:r>
              <a:rPr lang="en-US" sz="4000"/>
              <a:t>Example Final Project for the Unit: </a:t>
            </a:r>
            <a:br>
              <a:rPr lang="en-US" sz="4000"/>
            </a:br>
            <a:r>
              <a:rPr lang="en-US" sz="4000"/>
              <a:t>Grades 4—5</a:t>
            </a:r>
          </a:p>
        </p:txBody>
      </p:sp>
      <p:sp>
        <p:nvSpPr>
          <p:cNvPr id="3" name="Content Placeholder 2">
            <a:extLst>
              <a:ext uri="{FF2B5EF4-FFF2-40B4-BE49-F238E27FC236}">
                <a16:creationId xmlns:a16="http://schemas.microsoft.com/office/drawing/2014/main" id="{8C711F88-5789-ECD5-78F4-D302664DF9FB}"/>
              </a:ext>
            </a:extLst>
          </p:cNvPr>
          <p:cNvSpPr>
            <a:spLocks noGrp="1"/>
          </p:cNvSpPr>
          <p:nvPr>
            <p:ph sz="half" idx="1"/>
          </p:nvPr>
        </p:nvSpPr>
        <p:spPr>
          <a:xfrm>
            <a:off x="457200" y="1858060"/>
            <a:ext cx="5350042" cy="3864877"/>
          </a:xfrm>
        </p:spPr>
        <p:txBody>
          <a:bodyPr>
            <a:normAutofit fontScale="92500" lnSpcReduction="20000"/>
          </a:bodyPr>
          <a:lstStyle/>
          <a:p>
            <a:pPr>
              <a:spcAft>
                <a:spcPts val="1200"/>
              </a:spcAft>
            </a:pPr>
            <a:r>
              <a:rPr lang="en-US" sz="3200">
                <a:latin typeface="Red Hat Text" panose="02010303040201060303" pitchFamily="2" charset="0"/>
                <a:ea typeface="Red Hat Text" panose="02010303040201060303" pitchFamily="2" charset="0"/>
                <a:cs typeface="Red Hat Text" panose="02010303040201060303" pitchFamily="2" charset="0"/>
              </a:rPr>
              <a:t>You can choose one project.</a:t>
            </a:r>
          </a:p>
          <a:p>
            <a:pPr marL="457200" indent="-457200">
              <a:lnSpc>
                <a:spcPct val="100000"/>
              </a:lnSpc>
              <a:spcAft>
                <a:spcPts val="300"/>
              </a:spcAft>
              <a:buAutoNum type="arabicPeriod"/>
            </a:pPr>
            <a:r>
              <a:rPr lang="en-US" sz="3200">
                <a:latin typeface="Red Hat Text" panose="02010303040201060303" pitchFamily="2" charset="0"/>
                <a:ea typeface="Red Hat Text" panose="02010303040201060303" pitchFamily="2" charset="0"/>
                <a:cs typeface="Red Hat Text" panose="02010303040201060303" pitchFamily="2" charset="0"/>
              </a:rPr>
              <a:t>Make a colorful poster with text with a friend. </a:t>
            </a:r>
          </a:p>
          <a:p>
            <a:pPr marL="457200" indent="-457200">
              <a:lnSpc>
                <a:spcPct val="100000"/>
              </a:lnSpc>
              <a:spcAft>
                <a:spcPts val="300"/>
              </a:spcAft>
              <a:buAutoNum type="arabicPeriod"/>
            </a:pPr>
            <a:r>
              <a:rPr lang="en-US" sz="3200">
                <a:latin typeface="Red Hat Text" panose="02010303040201060303" pitchFamily="2" charset="0"/>
                <a:ea typeface="Red Hat Text" panose="02010303040201060303" pitchFamily="2" charset="0"/>
                <a:cs typeface="Red Hat Text" panose="02010303040201060303" pitchFamily="2" charset="0"/>
              </a:rPr>
              <a:t>Interview friends and summarize what they say orally or in writing.</a:t>
            </a:r>
          </a:p>
          <a:p>
            <a:pPr marL="457200" indent="-457200">
              <a:lnSpc>
                <a:spcPct val="100000"/>
              </a:lnSpc>
              <a:spcAft>
                <a:spcPts val="300"/>
              </a:spcAft>
              <a:buAutoNum type="arabicPeriod"/>
            </a:pPr>
            <a:r>
              <a:rPr lang="en-US" sz="3200">
                <a:latin typeface="Red Hat Text" panose="02010303040201060303" pitchFamily="2" charset="0"/>
                <a:ea typeface="Red Hat Text" panose="02010303040201060303" pitchFamily="2" charset="0"/>
                <a:cs typeface="Red Hat Text" panose="02010303040201060303" pitchFamily="2" charset="0"/>
              </a:rPr>
              <a:t>Produce a personal narrative or story.</a:t>
            </a:r>
          </a:p>
          <a:p>
            <a:endParaRPr lang="en-US"/>
          </a:p>
        </p:txBody>
      </p:sp>
      <p:sp>
        <p:nvSpPr>
          <p:cNvPr id="4" name="Content Placeholder 3">
            <a:extLst>
              <a:ext uri="{FF2B5EF4-FFF2-40B4-BE49-F238E27FC236}">
                <a16:creationId xmlns:a16="http://schemas.microsoft.com/office/drawing/2014/main" id="{9381C14B-0CE6-911D-A0C3-1CCAA044ACDB}"/>
              </a:ext>
            </a:extLst>
          </p:cNvPr>
          <p:cNvSpPr>
            <a:spLocks noGrp="1"/>
          </p:cNvSpPr>
          <p:nvPr>
            <p:ph sz="half" idx="2"/>
          </p:nvPr>
        </p:nvSpPr>
        <p:spPr>
          <a:xfrm>
            <a:off x="6010034" y="1858060"/>
            <a:ext cx="5350042" cy="3258923"/>
          </a:xfrm>
          <a:solidFill>
            <a:schemeClr val="tx2">
              <a:lumMod val="20000"/>
              <a:lumOff val="80000"/>
            </a:schemeClr>
          </a:solidFill>
        </p:spPr>
        <p:txBody>
          <a:bodyPr vert="horz" lIns="91440" tIns="182880" rIns="91440" bIns="91440" rtlCol="0" anchor="t">
            <a:normAutofit fontScale="92500" lnSpcReduction="20000"/>
          </a:bodyPr>
          <a:lstStyle/>
          <a:p>
            <a:pPr marL="0" indent="0" algn="ctr">
              <a:buNone/>
            </a:pPr>
            <a:r>
              <a:rPr lang="en-US">
                <a:latin typeface="Red Hat Text"/>
                <a:ea typeface="Red Hat Text" panose="02010303040201060303" pitchFamily="2" charset="0"/>
                <a:cs typeface="Red Hat Text" panose="02010303040201060303" pitchFamily="2" charset="0"/>
              </a:rPr>
              <a:t>Topic:</a:t>
            </a:r>
            <a:r>
              <a:rPr lang="en-US" sz="3200">
                <a:latin typeface="Red Hat Text"/>
                <a:ea typeface="Red Hat Text" panose="02010303040201060303" pitchFamily="2" charset="0"/>
                <a:cs typeface="Red Hat Text" panose="02010303040201060303" pitchFamily="2" charset="0"/>
              </a:rPr>
              <a:t> How Might We Stop Bullying or Cyber Bullying?</a:t>
            </a:r>
          </a:p>
          <a:p>
            <a:pPr marL="0" indent="0" algn="ctr">
              <a:buNone/>
            </a:pPr>
            <a:r>
              <a:rPr lang="en-US" sz="3200">
                <a:latin typeface="Red Hat Text" panose="02010303040201060303" pitchFamily="2" charset="0"/>
                <a:ea typeface="Red Hat Text" panose="02010303040201060303" pitchFamily="2" charset="0"/>
                <a:cs typeface="Red Hat Text" panose="02010303040201060303" pitchFamily="2" charset="0"/>
              </a:rPr>
              <a:t> </a:t>
            </a:r>
          </a:p>
          <a:p>
            <a:pPr marL="0" indent="0" algn="ctr">
              <a:buNone/>
            </a:pPr>
            <a:r>
              <a:rPr lang="en-US" sz="3200" b="1">
                <a:latin typeface="Red Hat Text"/>
                <a:ea typeface="Red Hat Text" panose="02010303040201060303" pitchFamily="2" charset="0"/>
                <a:cs typeface="Red Hat Text" panose="02010303040201060303" pitchFamily="2" charset="0"/>
              </a:rPr>
              <a:t>Criteria for Success</a:t>
            </a:r>
          </a:p>
          <a:p>
            <a:pPr algn="ctr"/>
            <a:r>
              <a:rPr lang="en-US"/>
              <a:t>How would you use the Expressive Language Chart to create a rubric?</a:t>
            </a:r>
          </a:p>
        </p:txBody>
      </p:sp>
      <p:sp>
        <p:nvSpPr>
          <p:cNvPr id="5" name="Footer Placeholder 4">
            <a:extLst>
              <a:ext uri="{FF2B5EF4-FFF2-40B4-BE49-F238E27FC236}">
                <a16:creationId xmlns:a16="http://schemas.microsoft.com/office/drawing/2014/main" id="{9ABD8CF4-62BB-7314-B30F-D8B00F2448C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13902558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355B8-5FA3-6036-B1CB-1CE3892492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8B3040-DA2B-505B-4D23-A2C5936FDB8D}"/>
              </a:ext>
            </a:extLst>
          </p:cNvPr>
          <p:cNvSpPr>
            <a:spLocks noGrp="1"/>
          </p:cNvSpPr>
          <p:nvPr>
            <p:ph type="title"/>
          </p:nvPr>
        </p:nvSpPr>
        <p:spPr/>
        <p:txBody>
          <a:bodyPr/>
          <a:lstStyle/>
          <a:p>
            <a:r>
              <a:rPr lang="en-US"/>
              <a:t>Interpreting a Final Project (Choice 1)</a:t>
            </a:r>
          </a:p>
        </p:txBody>
      </p:sp>
      <p:sp>
        <p:nvSpPr>
          <p:cNvPr id="3" name="Content Placeholder 2">
            <a:extLst>
              <a:ext uri="{FF2B5EF4-FFF2-40B4-BE49-F238E27FC236}">
                <a16:creationId xmlns:a16="http://schemas.microsoft.com/office/drawing/2014/main" id="{8942507D-2A1A-B310-1CDF-8D79F64E6289}"/>
              </a:ext>
            </a:extLst>
          </p:cNvPr>
          <p:cNvSpPr>
            <a:spLocks noGrp="1"/>
          </p:cNvSpPr>
          <p:nvPr>
            <p:ph idx="1"/>
          </p:nvPr>
        </p:nvSpPr>
        <p:spPr>
          <a:xfrm>
            <a:off x="457200" y="1371599"/>
            <a:ext cx="5014570" cy="4499811"/>
          </a:xfrm>
        </p:spPr>
        <p:txBody>
          <a:bodyPr>
            <a:normAutofit/>
          </a:bodyPr>
          <a:lstStyle/>
          <a:p>
            <a:r>
              <a:rPr lang="en-US" sz="2800"/>
              <a:t>Grades 4–5</a:t>
            </a:r>
          </a:p>
          <a:p>
            <a:r>
              <a:rPr lang="en-US" sz="2800" b="1">
                <a:solidFill>
                  <a:srgbClr val="2684C1"/>
                </a:solidFill>
              </a:rPr>
              <a:t>Word/Phrase Dimension</a:t>
            </a:r>
            <a:endParaRPr lang="en-US" sz="2800">
              <a:solidFill>
                <a:srgbClr val="2684C1"/>
              </a:solidFill>
            </a:endParaRPr>
          </a:p>
          <a:p>
            <a:r>
              <a:rPr lang="en-US" sz="2800"/>
              <a:t>Select words and phrases with increasing awareness of language choices, at times with language for evaluation, obligation (should, must, need to, ought).</a:t>
            </a:r>
          </a:p>
        </p:txBody>
      </p:sp>
      <p:sp>
        <p:nvSpPr>
          <p:cNvPr id="4" name="Footer Placeholder 3">
            <a:extLst>
              <a:ext uri="{FF2B5EF4-FFF2-40B4-BE49-F238E27FC236}">
                <a16:creationId xmlns:a16="http://schemas.microsoft.com/office/drawing/2014/main" id="{31F41E37-E709-8472-1771-6F3960B7574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5" name="TextBox 4">
            <a:extLst>
              <a:ext uri="{FF2B5EF4-FFF2-40B4-BE49-F238E27FC236}">
                <a16:creationId xmlns:a16="http://schemas.microsoft.com/office/drawing/2014/main" id="{D35C7FFA-A060-1A6F-B71C-A082C3C384B1}"/>
              </a:ext>
            </a:extLst>
          </p:cNvPr>
          <p:cNvSpPr txBox="1"/>
          <p:nvPr/>
        </p:nvSpPr>
        <p:spPr>
          <a:xfrm>
            <a:off x="6936994" y="2292411"/>
            <a:ext cx="4798678" cy="28082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3200"/>
              <a:t>Words and phrases present in the poster: be aware, must report, adult, need to ask, should consult . . .</a:t>
            </a:r>
          </a:p>
        </p:txBody>
      </p:sp>
    </p:spTree>
    <p:extLst>
      <p:ext uri="{BB962C8B-B14F-4D97-AF65-F5344CB8AC3E}">
        <p14:creationId xmlns:p14="http://schemas.microsoft.com/office/powerpoint/2010/main" val="3058084301"/>
      </p:ext>
    </p:extLst>
  </p:cSld>
  <p:clrMapOvr>
    <a:masterClrMapping/>
  </p:clrMapOvr>
  <p:extLst>
    <p:ext uri="{6950BFC3-D8DA-4A85-94F7-54DA5524770B}">
      <p188:commentRel xmlns:p188="http://schemas.microsoft.com/office/powerpoint/2018/8/main" r:id="rId3"/>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C026F-53B6-ED11-9B7A-2CC439CF7A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32515C-E55F-5AA5-5AFB-2F606A25A3EB}"/>
              </a:ext>
            </a:extLst>
          </p:cNvPr>
          <p:cNvSpPr>
            <a:spLocks noGrp="1"/>
          </p:cNvSpPr>
          <p:nvPr>
            <p:ph type="title"/>
          </p:nvPr>
        </p:nvSpPr>
        <p:spPr/>
        <p:txBody>
          <a:bodyPr>
            <a:normAutofit/>
          </a:bodyPr>
          <a:lstStyle/>
          <a:p>
            <a:r>
              <a:rPr lang="en-US"/>
              <a:t>Interpreting a Final Project (Choice 2)</a:t>
            </a:r>
          </a:p>
        </p:txBody>
      </p:sp>
      <p:sp>
        <p:nvSpPr>
          <p:cNvPr id="3" name="Content Placeholder 2">
            <a:extLst>
              <a:ext uri="{FF2B5EF4-FFF2-40B4-BE49-F238E27FC236}">
                <a16:creationId xmlns:a16="http://schemas.microsoft.com/office/drawing/2014/main" id="{1BBA94E9-A7F7-2F96-B0D7-295048981EA4}"/>
              </a:ext>
            </a:extLst>
          </p:cNvPr>
          <p:cNvSpPr>
            <a:spLocks noGrp="1"/>
          </p:cNvSpPr>
          <p:nvPr>
            <p:ph idx="1"/>
          </p:nvPr>
        </p:nvSpPr>
        <p:spPr>
          <a:xfrm>
            <a:off x="457200" y="1371599"/>
            <a:ext cx="5014570" cy="4499811"/>
          </a:xfrm>
        </p:spPr>
        <p:txBody>
          <a:bodyPr>
            <a:normAutofit/>
          </a:bodyPr>
          <a:lstStyle/>
          <a:p>
            <a:r>
              <a:rPr lang="en-US" sz="2800"/>
              <a:t>Grades 4–5</a:t>
            </a:r>
          </a:p>
          <a:p>
            <a:r>
              <a:rPr lang="en-US" sz="2800"/>
              <a:t>Level 6 </a:t>
            </a:r>
            <a:r>
              <a:rPr lang="en-US" sz="2800" b="1">
                <a:solidFill>
                  <a:srgbClr val="2684C1"/>
                </a:solidFill>
              </a:rPr>
              <a:t>Sentence Dimension</a:t>
            </a:r>
            <a:endParaRPr lang="en-US" sz="2800">
              <a:solidFill>
                <a:srgbClr val="2684C1"/>
              </a:solidFill>
            </a:endParaRPr>
          </a:p>
          <a:p>
            <a:r>
              <a:rPr lang="en-US" sz="2800"/>
              <a:t>Convey meaning using compound and complex sentences, with a variety of clauses</a:t>
            </a:r>
          </a:p>
        </p:txBody>
      </p:sp>
      <p:sp>
        <p:nvSpPr>
          <p:cNvPr id="4" name="Footer Placeholder 3">
            <a:extLst>
              <a:ext uri="{FF2B5EF4-FFF2-40B4-BE49-F238E27FC236}">
                <a16:creationId xmlns:a16="http://schemas.microsoft.com/office/drawing/2014/main" id="{3A2142C0-C136-19D3-2C28-AE98B870E27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5" name="TextBox 4">
            <a:extLst>
              <a:ext uri="{FF2B5EF4-FFF2-40B4-BE49-F238E27FC236}">
                <a16:creationId xmlns:a16="http://schemas.microsoft.com/office/drawing/2014/main" id="{553EBDC9-080D-1ED0-5F23-6E823DCE05F8}"/>
              </a:ext>
            </a:extLst>
          </p:cNvPr>
          <p:cNvSpPr txBox="1"/>
          <p:nvPr/>
        </p:nvSpPr>
        <p:spPr>
          <a:xfrm>
            <a:off x="6800002" y="1937555"/>
            <a:ext cx="4741048"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What is cyberbullying?</a:t>
            </a:r>
          </a:p>
          <a:p>
            <a:r>
              <a:rPr lang="en-US" sz="2800"/>
              <a:t>What should I do about it?</a:t>
            </a:r>
          </a:p>
          <a:p>
            <a:r>
              <a:rPr lang="en-US" sz="2800"/>
              <a:t>Who should I talk to?</a:t>
            </a:r>
            <a:r>
              <a:rPr lang="en-US" sz="2000"/>
              <a:t> </a:t>
            </a:r>
          </a:p>
        </p:txBody>
      </p:sp>
    </p:spTree>
    <p:extLst>
      <p:ext uri="{BB962C8B-B14F-4D97-AF65-F5344CB8AC3E}">
        <p14:creationId xmlns:p14="http://schemas.microsoft.com/office/powerpoint/2010/main" val="10392459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5A673-A016-4401-F609-65A09E36077B}"/>
              </a:ext>
            </a:extLst>
          </p:cNvPr>
          <p:cNvSpPr>
            <a:spLocks noGrp="1"/>
          </p:cNvSpPr>
          <p:nvPr>
            <p:ph type="title"/>
          </p:nvPr>
        </p:nvSpPr>
        <p:spPr/>
        <p:txBody>
          <a:bodyPr/>
          <a:lstStyle/>
          <a:p>
            <a:r>
              <a:rPr lang="en-US"/>
              <a:t>Sample</a:t>
            </a:r>
          </a:p>
        </p:txBody>
      </p:sp>
      <p:sp>
        <p:nvSpPr>
          <p:cNvPr id="3" name="Content Placeholder 2">
            <a:extLst>
              <a:ext uri="{FF2B5EF4-FFF2-40B4-BE49-F238E27FC236}">
                <a16:creationId xmlns:a16="http://schemas.microsoft.com/office/drawing/2014/main" id="{FBF60DDC-8855-AEC7-E8CA-720EA6A4F42F}"/>
              </a:ext>
            </a:extLst>
          </p:cNvPr>
          <p:cNvSpPr>
            <a:spLocks noGrp="1"/>
          </p:cNvSpPr>
          <p:nvPr>
            <p:ph idx="1"/>
          </p:nvPr>
        </p:nvSpPr>
        <p:spPr/>
        <p:txBody>
          <a:bodyPr vert="horz" lIns="91440" tIns="45720" rIns="91440" bIns="45720" rtlCol="0" anchor="t">
            <a:normAutofit/>
          </a:bodyPr>
          <a:lstStyle/>
          <a:p>
            <a:pPr>
              <a:lnSpc>
                <a:spcPct val="100000"/>
              </a:lnSpc>
              <a:spcBef>
                <a:spcPts val="0"/>
              </a:spcBef>
            </a:pPr>
            <a:r>
              <a:rPr lang="en-US" sz="2000"/>
              <a:t>If it’s happening to you, the first thing they said is </a:t>
            </a:r>
            <a:r>
              <a:rPr lang="en-US" sz="2000" b="1"/>
              <a:t>you HAVE to keep screenshots and stuff as proof</a:t>
            </a:r>
            <a:r>
              <a:rPr lang="en-US" sz="2000"/>
              <a:t>. Don't even try to </a:t>
            </a:r>
            <a:r>
              <a:rPr lang="en-US" sz="2000" b="1"/>
              <a:t>fight back or say mean things</a:t>
            </a:r>
            <a:r>
              <a:rPr lang="en-US" sz="2000"/>
              <a:t> back, just maybe tell them to stop calmly. If they don’t stop, you gotta write everything down. Depending on how bad it is and where it’s happening, you can try to block the person and report them to the website or app. If you’re actually scared or they’re threatening you, you need to call the police. They even said that grown-ups who are getting really messed with online might need to talk to a lawyer.</a:t>
            </a:r>
          </a:p>
          <a:p>
            <a:pPr>
              <a:lnSpc>
                <a:spcPct val="100000"/>
              </a:lnSpc>
              <a:spcBef>
                <a:spcPts val="0"/>
              </a:spcBef>
              <a:spcAft>
                <a:spcPts val="0"/>
              </a:spcAft>
            </a:pPr>
            <a:r>
              <a:rPr lang="en-US" sz="2000"/>
              <a:t>But the most important thing they said is to talk to a grown-up you trust. Like your parents, teachers, or the school counselor. They can help you figure things out and make it stop. Our school even has rules about this stuff. And yeah, if it’s really serious, the police might need to get involved. So, basically, keep proof, don’t fight back, tell someone you trust, and get help!</a:t>
            </a:r>
          </a:p>
          <a:p>
            <a:pPr>
              <a:lnSpc>
                <a:spcPct val="100000"/>
              </a:lnSpc>
              <a:spcBef>
                <a:spcPts val="0"/>
              </a:spcBef>
              <a:spcAft>
                <a:spcPts val="0"/>
              </a:spcAft>
            </a:pPr>
            <a:endParaRPr lang="en-US" sz="2000"/>
          </a:p>
          <a:p>
            <a:pPr>
              <a:lnSpc>
                <a:spcPct val="100000"/>
              </a:lnSpc>
              <a:spcBef>
                <a:spcPts val="0"/>
              </a:spcBef>
              <a:spcAft>
                <a:spcPts val="0"/>
              </a:spcAft>
            </a:pPr>
            <a:endParaRPr lang="en-US" sz="2000"/>
          </a:p>
          <a:p>
            <a:pPr>
              <a:lnSpc>
                <a:spcPct val="100000"/>
              </a:lnSpc>
              <a:spcBef>
                <a:spcPts val="0"/>
              </a:spcBef>
              <a:spcAft>
                <a:spcPts val="0"/>
              </a:spcAft>
            </a:pPr>
            <a:r>
              <a:rPr lang="en-US" sz="2000"/>
              <a:t>I can find several compound sentences.                               Next steps: Rewrite using complex      </a:t>
            </a:r>
          </a:p>
          <a:p>
            <a:pPr>
              <a:lnSpc>
                <a:spcPct val="100000"/>
              </a:lnSpc>
              <a:spcBef>
                <a:spcPts val="0"/>
              </a:spcBef>
              <a:spcAft>
                <a:spcPts val="0"/>
              </a:spcAft>
            </a:pPr>
            <a:r>
              <a:rPr lang="en-US" sz="2000"/>
              <a:t>                                                                                                          sentences using because, since, who, that</a:t>
            </a:r>
            <a:endParaRPr lang="en-US"/>
          </a:p>
        </p:txBody>
      </p:sp>
      <p:sp>
        <p:nvSpPr>
          <p:cNvPr id="4" name="Footer Placeholder 3">
            <a:extLst>
              <a:ext uri="{FF2B5EF4-FFF2-40B4-BE49-F238E27FC236}">
                <a16:creationId xmlns:a16="http://schemas.microsoft.com/office/drawing/2014/main" id="{B39A7929-2CB8-D8DB-1DD6-596C6036E45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12517896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CDA2B-5CA6-8C1D-992D-FB1831C92AF0}"/>
              </a:ext>
            </a:extLst>
          </p:cNvPr>
          <p:cNvSpPr>
            <a:spLocks noGrp="1"/>
          </p:cNvSpPr>
          <p:nvPr>
            <p:ph type="title"/>
          </p:nvPr>
        </p:nvSpPr>
        <p:spPr/>
        <p:txBody>
          <a:bodyPr/>
          <a:lstStyle/>
          <a:p>
            <a:r>
              <a:rPr lang="en-US"/>
              <a:t>Interpreting a Final Project (Choice 3)</a:t>
            </a:r>
          </a:p>
        </p:txBody>
      </p:sp>
      <p:sp>
        <p:nvSpPr>
          <p:cNvPr id="3" name="Content Placeholder 2">
            <a:extLst>
              <a:ext uri="{FF2B5EF4-FFF2-40B4-BE49-F238E27FC236}">
                <a16:creationId xmlns:a16="http://schemas.microsoft.com/office/drawing/2014/main" id="{0414167C-8518-B4BA-BCDE-2F68C01091BF}"/>
              </a:ext>
            </a:extLst>
          </p:cNvPr>
          <p:cNvSpPr>
            <a:spLocks noGrp="1"/>
          </p:cNvSpPr>
          <p:nvPr>
            <p:ph idx="1"/>
          </p:nvPr>
        </p:nvSpPr>
        <p:spPr>
          <a:xfrm>
            <a:off x="457200" y="1371599"/>
            <a:ext cx="5014570" cy="4499811"/>
          </a:xfrm>
        </p:spPr>
        <p:txBody>
          <a:bodyPr>
            <a:normAutofit lnSpcReduction="10000"/>
          </a:bodyPr>
          <a:lstStyle/>
          <a:p>
            <a:r>
              <a:rPr lang="en-US" sz="2800"/>
              <a:t>Grades 4–5</a:t>
            </a:r>
          </a:p>
          <a:p>
            <a:r>
              <a:rPr lang="en-US" sz="2800"/>
              <a:t>Level 6  </a:t>
            </a:r>
            <a:r>
              <a:rPr lang="en-US" sz="2800" b="1">
                <a:solidFill>
                  <a:srgbClr val="2684C1"/>
                </a:solidFill>
              </a:rPr>
              <a:t>Discourse Dimension</a:t>
            </a:r>
            <a:endParaRPr lang="en-US" sz="2800">
              <a:solidFill>
                <a:srgbClr val="2684C1"/>
              </a:solidFill>
            </a:endParaRPr>
          </a:p>
          <a:p>
            <a:r>
              <a:rPr lang="en-US" sz="2800"/>
              <a:t>Express coherent and cohesive ideas by Key Language Use in the content areas, making connections within and across text and attending to audience. </a:t>
            </a:r>
          </a:p>
        </p:txBody>
      </p:sp>
      <p:sp>
        <p:nvSpPr>
          <p:cNvPr id="4" name="Footer Placeholder 3">
            <a:extLst>
              <a:ext uri="{FF2B5EF4-FFF2-40B4-BE49-F238E27FC236}">
                <a16:creationId xmlns:a16="http://schemas.microsoft.com/office/drawing/2014/main" id="{D8D8D049-EAE4-F25A-0883-6D520C41BAC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5" name="TextBox 4">
            <a:extLst>
              <a:ext uri="{FF2B5EF4-FFF2-40B4-BE49-F238E27FC236}">
                <a16:creationId xmlns:a16="http://schemas.microsoft.com/office/drawing/2014/main" id="{A4B978F9-6720-BBA4-CB6D-91D1F5A63114}"/>
              </a:ext>
            </a:extLst>
          </p:cNvPr>
          <p:cNvSpPr txBox="1"/>
          <p:nvPr/>
        </p:nvSpPr>
        <p:spPr>
          <a:xfrm>
            <a:off x="6316981" y="1372451"/>
            <a:ext cx="5350042" cy="4656874"/>
          </a:xfrm>
          <a:prstGeom prst="rect">
            <a:avLst/>
          </a:prstGeom>
          <a:solidFill>
            <a:schemeClr val="accent1">
              <a:lumMod val="20000"/>
              <a:lumOff val="80000"/>
            </a:schemeClr>
          </a:solidFill>
          <a:ln>
            <a:solidFill>
              <a:schemeClr val="tx2"/>
            </a:solidFill>
          </a:ln>
        </p:spPr>
        <p:txBody>
          <a:bodyPr wrap="square" lIns="91440" tIns="45720" rIns="91440" bIns="45720" rtlCol="0" anchor="t">
            <a:noAutofit/>
          </a:bodyPr>
          <a:lstStyle/>
          <a:p>
            <a:pPr algn="l">
              <a:spcAft>
                <a:spcPts val="600"/>
              </a:spcAft>
            </a:pPr>
            <a:r>
              <a:rPr lang="en-US" b="0" i="0" u="none" strike="noStrike">
                <a:solidFill>
                  <a:srgbClr val="000000"/>
                </a:solidFill>
                <a:effectLst/>
              </a:rPr>
              <a:t>Phones </a:t>
            </a:r>
            <a:r>
              <a:rPr lang="en-US">
                <a:solidFill>
                  <a:srgbClr val="000000"/>
                </a:solidFill>
              </a:rPr>
              <a:t>can </a:t>
            </a:r>
            <a:r>
              <a:rPr lang="en-US" b="0" i="0" u="none" strike="noStrike">
                <a:solidFill>
                  <a:srgbClr val="000000"/>
                </a:solidFill>
                <a:effectLst/>
              </a:rPr>
              <a:t>say mean words. Computers say bad words. </a:t>
            </a:r>
            <a:r>
              <a:rPr lang="en-US">
                <a:solidFill>
                  <a:srgbClr val="000000"/>
                </a:solidFill>
              </a:rPr>
              <a:t>P</a:t>
            </a:r>
            <a:r>
              <a:rPr lang="en-US" b="0" i="0" u="none" strike="noStrike">
                <a:solidFill>
                  <a:srgbClr val="000000"/>
                </a:solidFill>
                <a:effectLst/>
              </a:rPr>
              <a:t>eople say I was ugly. I was stupid. I feel very sad.</a:t>
            </a:r>
          </a:p>
          <a:p>
            <a:pPr algn="l">
              <a:spcAft>
                <a:spcPts val="600"/>
              </a:spcAft>
            </a:pPr>
            <a:r>
              <a:rPr lang="en-US" b="0" i="0" u="none" strike="noStrike">
                <a:solidFill>
                  <a:srgbClr val="000000"/>
                </a:solidFill>
                <a:effectLst/>
              </a:rPr>
              <a:t>My mami talk to me about kind words and be safe online. She show me how to block mean kids. She tell me what to do.</a:t>
            </a:r>
          </a:p>
          <a:p>
            <a:pPr algn="l">
              <a:spcAft>
                <a:spcPts val="600"/>
              </a:spcAft>
            </a:pPr>
            <a:r>
              <a:rPr lang="en-US" b="0" i="0" u="none" strike="noStrike">
                <a:solidFill>
                  <a:srgbClr val="000000"/>
                </a:solidFill>
                <a:effectLst/>
              </a:rPr>
              <a:t>Now I feel better. I use my computer to have fun and do my work. I am careful. </a:t>
            </a:r>
            <a:r>
              <a:rPr lang="en-US">
                <a:solidFill>
                  <a:srgbClr val="000000"/>
                </a:solidFill>
              </a:rPr>
              <a:t>I</a:t>
            </a:r>
            <a:r>
              <a:rPr lang="en-US" b="0" i="0" u="none" strike="noStrike">
                <a:solidFill>
                  <a:srgbClr val="000000"/>
                </a:solidFill>
                <a:effectLst/>
              </a:rPr>
              <a:t> only talk to people I know.</a:t>
            </a:r>
          </a:p>
          <a:p>
            <a:pPr algn="l">
              <a:spcAft>
                <a:spcPts val="600"/>
              </a:spcAft>
            </a:pPr>
            <a:r>
              <a:rPr lang="en-US" b="0" i="0" u="none" strike="noStrike">
                <a:solidFill>
                  <a:srgbClr val="000000"/>
                </a:solidFill>
                <a:effectLst/>
              </a:rPr>
              <a:t>I think we can stop cyberbullying if everyone is kind. We should use nice words. We should think </a:t>
            </a:r>
            <a:r>
              <a:rPr lang="en-US">
                <a:solidFill>
                  <a:srgbClr val="000000"/>
                </a:solidFill>
              </a:rPr>
              <a:t>before </a:t>
            </a:r>
            <a:r>
              <a:rPr lang="en-US" b="0" i="0" u="none" strike="noStrike">
                <a:solidFill>
                  <a:srgbClr val="000000"/>
                </a:solidFill>
                <a:effectLst/>
              </a:rPr>
              <a:t>text. We should tell a grown-up if someone is mean to us online.</a:t>
            </a:r>
          </a:p>
          <a:p>
            <a:pPr marL="10795" indent="-10795" algn="l"/>
            <a:r>
              <a:rPr lang="en-US" b="0" i="0" u="none" strike="noStrike">
                <a:solidFill>
                  <a:srgbClr val="000000"/>
                </a:solidFill>
                <a:effectLst/>
              </a:rPr>
              <a:t>I hope everyone is kind online. I hope we make the internet a happy place.                             </a:t>
            </a:r>
            <a:endParaRPr lang="en-US" sz="1400" b="0" i="0" u="none" strike="noStrike">
              <a:solidFill>
                <a:srgbClr val="000000"/>
              </a:solidFill>
              <a:effectLst/>
            </a:endParaRPr>
          </a:p>
        </p:txBody>
      </p:sp>
    </p:spTree>
    <p:extLst>
      <p:ext uri="{BB962C8B-B14F-4D97-AF65-F5344CB8AC3E}">
        <p14:creationId xmlns:p14="http://schemas.microsoft.com/office/powerpoint/2010/main" val="28012669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74F35-CE8F-246B-1B74-B1A946F60F8B}"/>
              </a:ext>
            </a:extLst>
          </p:cNvPr>
          <p:cNvSpPr>
            <a:spLocks noGrp="1"/>
          </p:cNvSpPr>
          <p:nvPr>
            <p:ph type="title"/>
          </p:nvPr>
        </p:nvSpPr>
        <p:spPr/>
        <p:txBody>
          <a:bodyPr>
            <a:normAutofit fontScale="90000"/>
          </a:bodyPr>
          <a:lstStyle/>
          <a:p>
            <a:r>
              <a:rPr lang="en-US"/>
              <a:t>Teacher Self-Reflection and Feedback</a:t>
            </a:r>
          </a:p>
        </p:txBody>
      </p:sp>
      <p:sp>
        <p:nvSpPr>
          <p:cNvPr id="3" name="Content Placeholder 2">
            <a:extLst>
              <a:ext uri="{FF2B5EF4-FFF2-40B4-BE49-F238E27FC236}">
                <a16:creationId xmlns:a16="http://schemas.microsoft.com/office/drawing/2014/main" id="{679E9479-4EF8-FE6C-0A78-E79B6E337B75}"/>
              </a:ext>
            </a:extLst>
          </p:cNvPr>
          <p:cNvSpPr>
            <a:spLocks noGrp="1"/>
          </p:cNvSpPr>
          <p:nvPr>
            <p:ph idx="1"/>
          </p:nvPr>
        </p:nvSpPr>
        <p:spPr/>
        <p:txBody>
          <a:bodyPr>
            <a:normAutofit fontScale="92500" lnSpcReduction="10000"/>
          </a:bodyPr>
          <a:lstStyle/>
          <a:p>
            <a:r>
              <a:rPr lang="en-US" sz="3200" b="1"/>
              <a:t>Planning Next Steps for Instruction and Classroom Assessment</a:t>
            </a:r>
          </a:p>
          <a:p>
            <a:pPr marL="457200" indent="-457200">
              <a:lnSpc>
                <a:spcPct val="100000"/>
              </a:lnSpc>
              <a:spcBef>
                <a:spcPts val="0"/>
              </a:spcBef>
              <a:spcAft>
                <a:spcPts val="600"/>
              </a:spcAft>
              <a:buFont typeface="Arial" panose="020B0604020202020204" pitchFamily="34" charset="0"/>
              <a:buChar char="•"/>
            </a:pPr>
            <a:r>
              <a:rPr lang="en-US" b="0" i="0" u="none" strike="noStrike">
                <a:solidFill>
                  <a:srgbClr val="211D1E"/>
                </a:solidFill>
                <a:effectLst/>
              </a:rPr>
              <a:t>What </a:t>
            </a:r>
            <a:r>
              <a:rPr lang="en-US" b="0" i="0" u="none" strike="noStrike">
                <a:solidFill>
                  <a:srgbClr val="000000"/>
                </a:solidFill>
                <a:effectLst/>
              </a:rPr>
              <a:t>can my student(s) currently </a:t>
            </a:r>
            <a:r>
              <a:rPr lang="en-US" b="1" i="0" u="none" strike="noStrike">
                <a:solidFill>
                  <a:srgbClr val="2684C1"/>
                </a:solidFill>
                <a:effectLst/>
              </a:rPr>
              <a:t>do</a:t>
            </a:r>
            <a:r>
              <a:rPr lang="en-US" b="0" i="0" u="none" strike="noStrike">
                <a:solidFill>
                  <a:srgbClr val="000000"/>
                </a:solidFill>
                <a:effectLst/>
              </a:rPr>
              <a:t> with language?</a:t>
            </a:r>
            <a:endParaRPr lang="en-US">
              <a:solidFill>
                <a:srgbClr val="000000"/>
              </a:solidFill>
            </a:endParaRPr>
          </a:p>
          <a:p>
            <a:pPr marL="457200" indent="-457200">
              <a:lnSpc>
                <a:spcPct val="100000"/>
              </a:lnSpc>
              <a:spcBef>
                <a:spcPts val="0"/>
              </a:spcBef>
              <a:spcAft>
                <a:spcPts val="600"/>
              </a:spcAft>
              <a:buFont typeface="Arial" panose="020B0604020202020204" pitchFamily="34" charset="0"/>
              <a:buChar char="•"/>
            </a:pPr>
            <a:r>
              <a:rPr lang="en-US" b="0" i="0" u="none" strike="noStrike">
                <a:solidFill>
                  <a:srgbClr val="211D1E"/>
                </a:solidFill>
                <a:effectLst/>
              </a:rPr>
              <a:t>What </a:t>
            </a:r>
            <a:r>
              <a:rPr lang="en-US" b="1" i="0" u="none" strike="noStrike">
                <a:solidFill>
                  <a:srgbClr val="609C33"/>
                </a:solidFill>
                <a:effectLst/>
              </a:rPr>
              <a:t>social</a:t>
            </a:r>
            <a:r>
              <a:rPr lang="en-US" b="0" i="0" u="none" strike="noStrike">
                <a:solidFill>
                  <a:srgbClr val="211D1E"/>
                </a:solidFill>
                <a:effectLst/>
              </a:rPr>
              <a:t>, </a:t>
            </a:r>
            <a:r>
              <a:rPr lang="en-US" b="1" i="0" u="none" strike="noStrike">
                <a:solidFill>
                  <a:srgbClr val="609C33"/>
                </a:solidFill>
                <a:effectLst/>
              </a:rPr>
              <a:t>cultural</a:t>
            </a:r>
            <a:r>
              <a:rPr lang="en-US" b="0" i="0" u="none" strike="noStrike">
                <a:solidFill>
                  <a:srgbClr val="211D1E"/>
                </a:solidFill>
                <a:effectLst/>
              </a:rPr>
              <a:t>, and </a:t>
            </a:r>
            <a:r>
              <a:rPr lang="en-US" b="1" i="0" u="none" strike="noStrike">
                <a:solidFill>
                  <a:srgbClr val="609C33"/>
                </a:solidFill>
                <a:effectLst/>
              </a:rPr>
              <a:t>multilingual</a:t>
            </a:r>
            <a:r>
              <a:rPr lang="en-US" b="0" i="0" u="none" strike="noStrike">
                <a:solidFill>
                  <a:srgbClr val="609C33"/>
                </a:solidFill>
                <a:effectLst/>
              </a:rPr>
              <a:t> </a:t>
            </a:r>
            <a:r>
              <a:rPr lang="en-US" b="1" i="0" u="none" strike="noStrike">
                <a:solidFill>
                  <a:srgbClr val="609C33"/>
                </a:solidFill>
                <a:effectLst/>
              </a:rPr>
              <a:t>strengths</a:t>
            </a:r>
            <a:r>
              <a:rPr lang="en-US" b="0" i="0" u="none" strike="noStrike">
                <a:solidFill>
                  <a:srgbClr val="609C33"/>
                </a:solidFill>
                <a:effectLst/>
              </a:rPr>
              <a:t> </a:t>
            </a:r>
            <a:r>
              <a:rPr lang="en-US" b="0" i="0" u="none" strike="noStrike">
                <a:solidFill>
                  <a:srgbClr val="211D1E"/>
                </a:solidFill>
                <a:effectLst/>
              </a:rPr>
              <a:t>and </a:t>
            </a:r>
            <a:r>
              <a:rPr lang="en-US" b="1" i="0" u="none" strike="noStrike">
                <a:solidFill>
                  <a:schemeClr val="accent2"/>
                </a:solidFill>
                <a:effectLst/>
              </a:rPr>
              <a:t>interests</a:t>
            </a:r>
            <a:r>
              <a:rPr lang="en-US" b="0" i="0" u="none" strike="noStrike">
                <a:solidFill>
                  <a:srgbClr val="211D1E"/>
                </a:solidFill>
                <a:effectLst/>
              </a:rPr>
              <a:t> shape my student(s)’ communication?</a:t>
            </a:r>
            <a:r>
              <a:rPr lang="en-US" b="0" i="0" u="none" strike="noStrike">
                <a:solidFill>
                  <a:srgbClr val="000000"/>
                </a:solidFill>
                <a:effectLst/>
              </a:rPr>
              <a:t>​</a:t>
            </a:r>
            <a:endParaRPr lang="en-US">
              <a:solidFill>
                <a:srgbClr val="000000"/>
              </a:solidFill>
            </a:endParaRPr>
          </a:p>
          <a:p>
            <a:pPr marL="457200" indent="-457200">
              <a:lnSpc>
                <a:spcPct val="100000"/>
              </a:lnSpc>
              <a:spcBef>
                <a:spcPts val="0"/>
              </a:spcBef>
              <a:spcAft>
                <a:spcPts val="600"/>
              </a:spcAft>
              <a:buFont typeface="Arial" panose="020B0604020202020204" pitchFamily="34" charset="0"/>
              <a:buChar char="•"/>
            </a:pPr>
            <a:r>
              <a:rPr lang="en-US" b="0" i="0" u="none" strike="noStrike">
                <a:solidFill>
                  <a:srgbClr val="000000"/>
                </a:solidFill>
                <a:effectLst/>
              </a:rPr>
              <a:t>What </a:t>
            </a:r>
            <a:r>
              <a:rPr lang="en-US" b="1" i="0" u="none" strike="noStrike">
                <a:solidFill>
                  <a:srgbClr val="2684C1"/>
                </a:solidFill>
                <a:effectLst/>
              </a:rPr>
              <a:t>strategies</a:t>
            </a:r>
            <a:r>
              <a:rPr lang="en-US" b="0" i="0" u="none" strike="noStrike">
                <a:solidFill>
                  <a:srgbClr val="000000"/>
                </a:solidFill>
                <a:effectLst/>
              </a:rPr>
              <a:t> might I use to support and scaffold student learning?</a:t>
            </a:r>
            <a:endParaRPr lang="en-US">
              <a:solidFill>
                <a:srgbClr val="000000"/>
              </a:solidFill>
            </a:endParaRPr>
          </a:p>
          <a:p>
            <a:pPr marL="457200" indent="-457200">
              <a:lnSpc>
                <a:spcPct val="100000"/>
              </a:lnSpc>
              <a:spcBef>
                <a:spcPts val="0"/>
              </a:spcBef>
              <a:spcAft>
                <a:spcPts val="600"/>
              </a:spcAft>
              <a:buFont typeface="Arial" panose="020B0604020202020204" pitchFamily="34" charset="0"/>
              <a:buChar char="•"/>
            </a:pPr>
            <a:r>
              <a:rPr lang="en-US" b="0" i="0" u="none" strike="noStrike">
                <a:solidFill>
                  <a:srgbClr val="000000"/>
                </a:solidFill>
                <a:effectLst/>
              </a:rPr>
              <a:t>What are my </a:t>
            </a:r>
            <a:r>
              <a:rPr lang="en-US" b="1" i="0" u="none" strike="noStrike">
                <a:solidFill>
                  <a:srgbClr val="609C33"/>
                </a:solidFill>
                <a:effectLst/>
              </a:rPr>
              <a:t>next teaching moves</a:t>
            </a:r>
            <a:r>
              <a:rPr lang="en-US" b="0" i="0" u="none" strike="noStrike">
                <a:solidFill>
                  <a:srgbClr val="000000"/>
                </a:solidFill>
                <a:effectLst/>
              </a:rPr>
              <a:t>? How can I </a:t>
            </a:r>
            <a:r>
              <a:rPr lang="en-US" b="1" i="0" u="none" strike="noStrike">
                <a:solidFill>
                  <a:srgbClr val="609C33"/>
                </a:solidFill>
                <a:effectLst/>
              </a:rPr>
              <a:t>connect</a:t>
            </a:r>
            <a:r>
              <a:rPr lang="en-US" b="0" i="0" u="none" strike="noStrike">
                <a:solidFill>
                  <a:srgbClr val="000000"/>
                </a:solidFill>
                <a:effectLst/>
              </a:rPr>
              <a:t> to my student(s)’ strengths? ​</a:t>
            </a:r>
            <a:endParaRPr lang="en-US"/>
          </a:p>
          <a:p>
            <a:endParaRPr lang="en-US"/>
          </a:p>
        </p:txBody>
      </p:sp>
      <p:sp>
        <p:nvSpPr>
          <p:cNvPr id="4" name="Footer Placeholder 3">
            <a:extLst>
              <a:ext uri="{FF2B5EF4-FFF2-40B4-BE49-F238E27FC236}">
                <a16:creationId xmlns:a16="http://schemas.microsoft.com/office/drawing/2014/main" id="{588E3ECD-069E-C2DD-0622-6B58E877E76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36602840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3632B-9410-26FF-35C9-2F515061E17A}"/>
              </a:ext>
            </a:extLst>
          </p:cNvPr>
          <p:cNvSpPr>
            <a:spLocks noGrp="1"/>
          </p:cNvSpPr>
          <p:nvPr>
            <p:ph type="title"/>
          </p:nvPr>
        </p:nvSpPr>
        <p:spPr/>
        <p:txBody>
          <a:bodyPr>
            <a:normAutofit fontScale="90000"/>
          </a:bodyPr>
          <a:lstStyle/>
          <a:p>
            <a:r>
              <a:rPr lang="en-US"/>
              <a:t>The Process of Rating Student Samples</a:t>
            </a:r>
          </a:p>
        </p:txBody>
      </p:sp>
      <p:sp>
        <p:nvSpPr>
          <p:cNvPr id="3" name="Content Placeholder 2">
            <a:extLst>
              <a:ext uri="{FF2B5EF4-FFF2-40B4-BE49-F238E27FC236}">
                <a16:creationId xmlns:a16="http://schemas.microsoft.com/office/drawing/2014/main" id="{F48DA282-A5F9-11B0-5E24-EB4320D4A6DE}"/>
              </a:ext>
            </a:extLst>
          </p:cNvPr>
          <p:cNvSpPr>
            <a:spLocks noGrp="1"/>
          </p:cNvSpPr>
          <p:nvPr>
            <p:ph sz="half" idx="1"/>
          </p:nvPr>
        </p:nvSpPr>
        <p:spPr/>
        <p:txBody>
          <a:bodyPr vert="horz" lIns="91440" tIns="45720" rIns="91440" bIns="45720" rtlCol="0" anchor="t">
            <a:normAutofit fontScale="62500" lnSpcReduction="20000"/>
          </a:bodyPr>
          <a:lstStyle/>
          <a:p>
            <a:r>
              <a:rPr lang="en-US" sz="3200" b="1"/>
              <a:t>Read, reflect, and discuss the Tips section of the Language Charts.</a:t>
            </a:r>
          </a:p>
          <a:p>
            <a:pPr marL="457200" indent="-457200">
              <a:buFont typeface="Arial" panose="020B0604020202020204" pitchFamily="34" charset="0"/>
              <a:buChar char="•"/>
            </a:pPr>
            <a:r>
              <a:rPr lang="en-US" sz="4500"/>
              <a:t>How does this already connect to what you’re doing in the classroom?  </a:t>
            </a:r>
          </a:p>
          <a:p>
            <a:pPr marL="457200" indent="-457200">
              <a:buFont typeface="Arial" panose="020B0604020202020204" pitchFamily="34" charset="0"/>
              <a:buChar char="•"/>
            </a:pPr>
            <a:r>
              <a:rPr lang="en-US" sz="4500"/>
              <a:t>Where do you need more information? Is anything unclear?</a:t>
            </a:r>
          </a:p>
          <a:p>
            <a:pPr marL="457200" indent="-457200">
              <a:buFont typeface="Arial" panose="020B0604020202020204" pitchFamily="34" charset="0"/>
              <a:buChar char="•"/>
            </a:pPr>
            <a:r>
              <a:rPr lang="en-US" sz="4500"/>
              <a:t>Is there anything we can practice together?</a:t>
            </a:r>
          </a:p>
        </p:txBody>
      </p:sp>
      <p:sp>
        <p:nvSpPr>
          <p:cNvPr id="5" name="Content Placeholder 4">
            <a:extLst>
              <a:ext uri="{FF2B5EF4-FFF2-40B4-BE49-F238E27FC236}">
                <a16:creationId xmlns:a16="http://schemas.microsoft.com/office/drawing/2014/main" id="{D5AA6B59-77E8-6A12-E817-FF88DE0C6874}"/>
              </a:ext>
            </a:extLst>
          </p:cNvPr>
          <p:cNvSpPr>
            <a:spLocks noGrp="1"/>
          </p:cNvSpPr>
          <p:nvPr>
            <p:ph sz="half" idx="2"/>
          </p:nvPr>
        </p:nvSpPr>
        <p:spPr/>
        <p:txBody>
          <a:bodyPr>
            <a:normAutofit fontScale="62500" lnSpcReduction="20000"/>
          </a:bodyPr>
          <a:lstStyle/>
          <a:p>
            <a:pPr marL="457200" indent="-457200">
              <a:buFont typeface="Arial" panose="020B0604020202020204" pitchFamily="34" charset="0"/>
              <a:buChar char="•"/>
            </a:pPr>
            <a:r>
              <a:rPr lang="en-US">
                <a:solidFill>
                  <a:srgbClr val="231F20"/>
                </a:solidFill>
                <a:effectLst/>
                <a:latin typeface="Red Hat Text" panose="02010303040201060303" pitchFamily="2" charset="0"/>
                <a:ea typeface="Red Hat Text" panose="02010303040201060303" pitchFamily="2" charset="0"/>
              </a:rPr>
              <a:t>Understanding and </a:t>
            </a:r>
            <a:r>
              <a:rPr lang="en-US" spc="-10">
                <a:solidFill>
                  <a:srgbClr val="231F20"/>
                </a:solidFill>
                <a:effectLst/>
                <a:latin typeface="Red Hat Text" panose="02010303040201060303" pitchFamily="2" charset="0"/>
                <a:ea typeface="Red Hat Text" panose="02010303040201060303" pitchFamily="2" charset="0"/>
              </a:rPr>
              <a:t>Interpreting</a:t>
            </a:r>
            <a:r>
              <a:rPr lang="en-US" spc="-50">
                <a:solidFill>
                  <a:srgbClr val="231F20"/>
                </a:solidFill>
                <a:effectLst/>
                <a:latin typeface="Red Hat Text" panose="02010303040201060303" pitchFamily="2" charset="0"/>
                <a:ea typeface="Red Hat Text" panose="02010303040201060303" pitchFamily="2" charset="0"/>
              </a:rPr>
              <a:t> </a:t>
            </a:r>
            <a:r>
              <a:rPr lang="en-US" spc="-10">
                <a:solidFill>
                  <a:srgbClr val="231F20"/>
                </a:solidFill>
                <a:effectLst/>
                <a:latin typeface="Red Hat Text" panose="02010303040201060303" pitchFamily="2" charset="0"/>
                <a:ea typeface="Red Hat Text" panose="02010303040201060303" pitchFamily="2" charset="0"/>
              </a:rPr>
              <a:t>WIDA</a:t>
            </a:r>
            <a:r>
              <a:rPr lang="en-US" spc="-50">
                <a:solidFill>
                  <a:srgbClr val="231F20"/>
                </a:solidFill>
                <a:effectLst/>
                <a:latin typeface="Red Hat Text" panose="02010303040201060303" pitchFamily="2" charset="0"/>
                <a:ea typeface="Red Hat Text" panose="02010303040201060303" pitchFamily="2" charset="0"/>
              </a:rPr>
              <a:t> </a:t>
            </a:r>
            <a:r>
              <a:rPr lang="en-US" spc="-10">
                <a:solidFill>
                  <a:srgbClr val="231F20"/>
                </a:solidFill>
                <a:effectLst/>
                <a:latin typeface="Red Hat Text" panose="02010303040201060303" pitchFamily="2" charset="0"/>
                <a:ea typeface="Red Hat Text" panose="02010303040201060303" pitchFamily="2" charset="0"/>
              </a:rPr>
              <a:t>ACCESS scores</a:t>
            </a:r>
          </a:p>
          <a:p>
            <a:pPr marL="457200" indent="-457200">
              <a:buFont typeface="Arial" panose="020B0604020202020204" pitchFamily="34" charset="0"/>
              <a:buChar char="•"/>
            </a:pPr>
            <a:r>
              <a:rPr lang="en-US">
                <a:solidFill>
                  <a:srgbClr val="231F20"/>
                </a:solidFill>
                <a:effectLst/>
                <a:latin typeface="Red Hat Text" panose="02010303040201060303" pitchFamily="2" charset="0"/>
                <a:ea typeface="Red Hat Text" panose="02010303040201060303" pitchFamily="2" charset="0"/>
              </a:rPr>
              <a:t>Co-planning curriculum, instruction,</a:t>
            </a:r>
            <a:r>
              <a:rPr lang="en-US" spc="-60">
                <a:solidFill>
                  <a:srgbClr val="231F20"/>
                </a:solidFill>
                <a:effectLst/>
                <a:latin typeface="Red Hat Text" panose="02010303040201060303" pitchFamily="2" charset="0"/>
                <a:ea typeface="Red Hat Text" panose="02010303040201060303" pitchFamily="2" charset="0"/>
              </a:rPr>
              <a:t> </a:t>
            </a:r>
            <a:r>
              <a:rPr lang="en-US">
                <a:solidFill>
                  <a:srgbClr val="231F20"/>
                </a:solidFill>
                <a:effectLst/>
                <a:latin typeface="Red Hat Text" panose="02010303040201060303" pitchFamily="2" charset="0"/>
                <a:ea typeface="Red Hat Text" panose="02010303040201060303" pitchFamily="2" charset="0"/>
              </a:rPr>
              <a:t>and</a:t>
            </a:r>
            <a:r>
              <a:rPr lang="en-US" spc="-60">
                <a:solidFill>
                  <a:srgbClr val="231F20"/>
                </a:solidFill>
                <a:effectLst/>
                <a:latin typeface="Red Hat Text" panose="02010303040201060303" pitchFamily="2" charset="0"/>
                <a:ea typeface="Red Hat Text" panose="02010303040201060303" pitchFamily="2" charset="0"/>
              </a:rPr>
              <a:t> </a:t>
            </a:r>
            <a:r>
              <a:rPr lang="en-US">
                <a:solidFill>
                  <a:srgbClr val="231F20"/>
                </a:solidFill>
                <a:effectLst/>
                <a:latin typeface="Red Hat Text" panose="02010303040201060303" pitchFamily="2" charset="0"/>
                <a:ea typeface="Red Hat Text" panose="02010303040201060303" pitchFamily="2" charset="0"/>
              </a:rPr>
              <a:t>classroom </a:t>
            </a:r>
            <a:r>
              <a:rPr lang="en-US" spc="-10">
                <a:solidFill>
                  <a:srgbClr val="231F20"/>
                </a:solidFill>
                <a:effectLst/>
                <a:latin typeface="Red Hat Text" panose="02010303040201060303" pitchFamily="2" charset="0"/>
                <a:ea typeface="Red Hat Text" panose="02010303040201060303" pitchFamily="2" charset="0"/>
              </a:rPr>
              <a:t>assessment</a:t>
            </a:r>
            <a:endParaRPr lang="en-US" spc="-10">
              <a:solidFill>
                <a:srgbClr val="231F20"/>
              </a:solidFill>
            </a:endParaRPr>
          </a:p>
          <a:p>
            <a:pPr marL="457200" indent="-457200">
              <a:buFont typeface="Arial" panose="020B0604020202020204" pitchFamily="34" charset="0"/>
              <a:buChar char="•"/>
            </a:pPr>
            <a:r>
              <a:rPr lang="en-US">
                <a:solidFill>
                  <a:srgbClr val="231F20"/>
                </a:solidFill>
                <a:effectLst/>
                <a:latin typeface="Red Hat Text" panose="02010303040201060303" pitchFamily="2" charset="0"/>
                <a:ea typeface="Red Hat Text" panose="02010303040201060303" pitchFamily="2" charset="0"/>
              </a:rPr>
              <a:t>Selecting</a:t>
            </a:r>
            <a:r>
              <a:rPr lang="en-US" spc="-60">
                <a:solidFill>
                  <a:srgbClr val="231F20"/>
                </a:solidFill>
                <a:effectLst/>
                <a:latin typeface="Red Hat Text" panose="02010303040201060303" pitchFamily="2" charset="0"/>
                <a:ea typeface="Red Hat Text" panose="02010303040201060303" pitchFamily="2" charset="0"/>
              </a:rPr>
              <a:t> </a:t>
            </a:r>
            <a:r>
              <a:rPr lang="en-US">
                <a:solidFill>
                  <a:srgbClr val="231F20"/>
                </a:solidFill>
                <a:effectLst/>
                <a:latin typeface="Red Hat Text" panose="02010303040201060303" pitchFamily="2" charset="0"/>
                <a:ea typeface="Red Hat Text" panose="02010303040201060303" pitchFamily="2" charset="0"/>
              </a:rPr>
              <a:t>anchors</a:t>
            </a:r>
            <a:r>
              <a:rPr lang="en-US" spc="-60">
                <a:solidFill>
                  <a:srgbClr val="231F20"/>
                </a:solidFill>
                <a:effectLst/>
                <a:latin typeface="Red Hat Text" panose="02010303040201060303" pitchFamily="2" charset="0"/>
                <a:ea typeface="Red Hat Text" panose="02010303040201060303" pitchFamily="2" charset="0"/>
              </a:rPr>
              <a:t> </a:t>
            </a:r>
            <a:r>
              <a:rPr lang="en-US">
                <a:solidFill>
                  <a:srgbClr val="231F20"/>
                </a:solidFill>
                <a:effectLst/>
                <a:latin typeface="Red Hat Text" panose="02010303040201060303" pitchFamily="2" charset="0"/>
                <a:ea typeface="Red Hat Text" panose="02010303040201060303" pitchFamily="2" charset="0"/>
              </a:rPr>
              <a:t>for</a:t>
            </a:r>
            <a:r>
              <a:rPr lang="en-US" spc="-55">
                <a:solidFill>
                  <a:srgbClr val="231F20"/>
                </a:solidFill>
                <a:effectLst/>
                <a:latin typeface="Red Hat Text" panose="02010303040201060303" pitchFamily="2" charset="0"/>
                <a:ea typeface="Red Hat Text" panose="02010303040201060303" pitchFamily="2" charset="0"/>
              </a:rPr>
              <a:t> </a:t>
            </a:r>
            <a:r>
              <a:rPr lang="en-US">
                <a:solidFill>
                  <a:srgbClr val="231F20"/>
                </a:solidFill>
                <a:effectLst/>
                <a:latin typeface="Red Hat Text" panose="02010303040201060303" pitchFamily="2" charset="0"/>
                <a:ea typeface="Red Hat Text" panose="02010303040201060303" pitchFamily="2" charset="0"/>
              </a:rPr>
              <a:t>each Grade Level Cluster or Proficiency Level</a:t>
            </a:r>
            <a:endParaRPr lang="en-US" spc="-10">
              <a:solidFill>
                <a:srgbClr val="231F20"/>
              </a:solidFill>
              <a:effectLst/>
              <a:latin typeface="Red Hat Text" panose="02010303040201060303" pitchFamily="2" charset="0"/>
              <a:ea typeface="Red Hat Text" panose="02010303040201060303" pitchFamily="2" charset="0"/>
            </a:endParaRPr>
          </a:p>
          <a:p>
            <a:pPr marL="457200" indent="-457200">
              <a:buFont typeface="Arial" panose="020B0604020202020204" pitchFamily="34" charset="0"/>
              <a:buChar char="•"/>
            </a:pPr>
            <a:r>
              <a:rPr lang="en-US">
                <a:solidFill>
                  <a:srgbClr val="231F20"/>
                </a:solidFill>
                <a:effectLst/>
                <a:latin typeface="Red Hat Text" panose="02010303040201060303" pitchFamily="2" charset="0"/>
                <a:ea typeface="Red Hat Text" panose="02010303040201060303" pitchFamily="2" charset="0"/>
              </a:rPr>
              <a:t>Documenting</a:t>
            </a:r>
            <a:r>
              <a:rPr lang="en-US" spc="-60">
                <a:solidFill>
                  <a:srgbClr val="231F20"/>
                </a:solidFill>
                <a:effectLst/>
                <a:latin typeface="Red Hat Text" panose="02010303040201060303" pitchFamily="2" charset="0"/>
                <a:ea typeface="Red Hat Text" panose="02010303040201060303" pitchFamily="2" charset="0"/>
              </a:rPr>
              <a:t> </a:t>
            </a:r>
            <a:r>
              <a:rPr lang="en-US">
                <a:solidFill>
                  <a:srgbClr val="231F20"/>
                </a:solidFill>
                <a:effectLst/>
                <a:latin typeface="Red Hat Text" panose="02010303040201060303" pitchFamily="2" charset="0"/>
                <a:ea typeface="Red Hat Text" panose="02010303040201060303" pitchFamily="2" charset="0"/>
              </a:rPr>
              <a:t>student</a:t>
            </a:r>
            <a:r>
              <a:rPr lang="en-US" spc="-60">
                <a:solidFill>
                  <a:srgbClr val="231F20"/>
                </a:solidFill>
                <a:effectLst/>
                <a:latin typeface="Red Hat Text" panose="02010303040201060303" pitchFamily="2" charset="0"/>
                <a:ea typeface="Red Hat Text" panose="02010303040201060303" pitchFamily="2" charset="0"/>
              </a:rPr>
              <a:t> </a:t>
            </a:r>
            <a:r>
              <a:rPr lang="en-US">
                <a:solidFill>
                  <a:srgbClr val="231F20"/>
                </a:solidFill>
                <a:effectLst/>
                <a:latin typeface="Red Hat Text" panose="02010303040201060303" pitchFamily="2" charset="0"/>
                <a:ea typeface="Red Hat Text" panose="02010303040201060303" pitchFamily="2" charset="0"/>
              </a:rPr>
              <a:t>language growth over time</a:t>
            </a:r>
            <a:endParaRPr lang="en-US" spc="-10">
              <a:solidFill>
                <a:srgbClr val="231F20"/>
              </a:solidFill>
            </a:endParaRPr>
          </a:p>
          <a:p>
            <a:pPr marL="457200" indent="-457200">
              <a:buFont typeface="Arial" panose="020B0604020202020204" pitchFamily="34" charset="0"/>
              <a:buChar char="•"/>
            </a:pPr>
            <a:r>
              <a:rPr lang="en-US" spc="-10">
                <a:solidFill>
                  <a:srgbClr val="231F20"/>
                </a:solidFill>
                <a:effectLst/>
                <a:latin typeface="Red Hat Text" panose="02010303040201060303" pitchFamily="2" charset="0"/>
                <a:ea typeface="Red Hat Text" panose="02010303040201060303" pitchFamily="2" charset="0"/>
              </a:rPr>
              <a:t>Conferencing</a:t>
            </a:r>
            <a:r>
              <a:rPr lang="en-US" spc="-20">
                <a:solidFill>
                  <a:srgbClr val="231F20"/>
                </a:solidFill>
                <a:effectLst/>
                <a:latin typeface="Red Hat Text" panose="02010303040201060303" pitchFamily="2" charset="0"/>
                <a:ea typeface="Red Hat Text" panose="02010303040201060303" pitchFamily="2" charset="0"/>
              </a:rPr>
              <a:t> </a:t>
            </a:r>
            <a:r>
              <a:rPr lang="en-US" spc="-10">
                <a:solidFill>
                  <a:srgbClr val="231F20"/>
                </a:solidFill>
                <a:effectLst/>
                <a:latin typeface="Red Hat Text" panose="02010303040201060303" pitchFamily="2" charset="0"/>
                <a:ea typeface="Red Hat Text" panose="02010303040201060303" pitchFamily="2" charset="0"/>
              </a:rPr>
              <a:t>with</a:t>
            </a:r>
            <a:r>
              <a:rPr lang="en-US" spc="-20">
                <a:solidFill>
                  <a:srgbClr val="231F20"/>
                </a:solidFill>
                <a:effectLst/>
                <a:latin typeface="Red Hat Text" panose="02010303040201060303" pitchFamily="2" charset="0"/>
                <a:ea typeface="Red Hat Text" panose="02010303040201060303" pitchFamily="2" charset="0"/>
              </a:rPr>
              <a:t> </a:t>
            </a:r>
            <a:r>
              <a:rPr lang="en-US" spc="-10">
                <a:solidFill>
                  <a:srgbClr val="231F20"/>
                </a:solidFill>
                <a:effectLst/>
                <a:latin typeface="Red Hat Text" panose="02010303040201060303" pitchFamily="2" charset="0"/>
                <a:ea typeface="Red Hat Text" panose="02010303040201060303" pitchFamily="2" charset="0"/>
              </a:rPr>
              <a:t>students </a:t>
            </a:r>
            <a:r>
              <a:rPr lang="en-US">
                <a:solidFill>
                  <a:srgbClr val="231F20"/>
                </a:solidFill>
                <a:effectLst/>
                <a:latin typeface="Red Hat Text" panose="02010303040201060303" pitchFamily="2" charset="0"/>
                <a:ea typeface="Red Hat Text" panose="02010303040201060303" pitchFamily="2" charset="0"/>
              </a:rPr>
              <a:t>and family members</a:t>
            </a:r>
            <a:endParaRPr lang="en-US" spc="-10">
              <a:solidFill>
                <a:srgbClr val="231F20"/>
              </a:solidFill>
              <a:effectLst/>
              <a:latin typeface="Red Hat Text" panose="02010303040201060303" pitchFamily="2" charset="0"/>
              <a:ea typeface="Red Hat Text" panose="02010303040201060303" pitchFamily="2" charset="0"/>
            </a:endParaRPr>
          </a:p>
          <a:p>
            <a:pPr marL="457200" indent="-457200">
              <a:buFont typeface="Arial" panose="020B0604020202020204" pitchFamily="34" charset="0"/>
              <a:buChar char="•"/>
            </a:pPr>
            <a:r>
              <a:rPr lang="en-US">
                <a:solidFill>
                  <a:srgbClr val="231F20"/>
                </a:solidFill>
                <a:effectLst/>
                <a:latin typeface="Red Hat Text" panose="02010303040201060303" pitchFamily="2" charset="0"/>
                <a:ea typeface="Red Hat Text" panose="02010303040201060303" pitchFamily="2" charset="0"/>
              </a:rPr>
              <a:t>Offering</a:t>
            </a:r>
            <a:r>
              <a:rPr lang="en-US" spc="-60">
                <a:solidFill>
                  <a:srgbClr val="231F20"/>
                </a:solidFill>
                <a:effectLst/>
                <a:latin typeface="Red Hat Text" panose="02010303040201060303" pitchFamily="2" charset="0"/>
                <a:ea typeface="Red Hat Text" panose="02010303040201060303" pitchFamily="2" charset="0"/>
              </a:rPr>
              <a:t> </a:t>
            </a:r>
            <a:r>
              <a:rPr lang="en-US">
                <a:solidFill>
                  <a:srgbClr val="231F20"/>
                </a:solidFill>
                <a:effectLst/>
                <a:latin typeface="Red Hat Text" panose="02010303040201060303" pitchFamily="2" charset="0"/>
                <a:ea typeface="Red Hat Text" panose="02010303040201060303" pitchFamily="2" charset="0"/>
              </a:rPr>
              <a:t>evidence</a:t>
            </a:r>
            <a:r>
              <a:rPr lang="en-US" spc="-60">
                <a:solidFill>
                  <a:srgbClr val="231F20"/>
                </a:solidFill>
                <a:effectLst/>
                <a:latin typeface="Red Hat Text" panose="02010303040201060303" pitchFamily="2" charset="0"/>
                <a:ea typeface="Red Hat Text" panose="02010303040201060303" pitchFamily="2" charset="0"/>
              </a:rPr>
              <a:t> </a:t>
            </a:r>
            <a:r>
              <a:rPr lang="en-US">
                <a:solidFill>
                  <a:srgbClr val="231F20"/>
                </a:solidFill>
                <a:effectLst/>
                <a:latin typeface="Red Hat Text" panose="02010303040201060303" pitchFamily="2" charset="0"/>
                <a:ea typeface="Red Hat Text" panose="02010303040201060303" pitchFamily="2" charset="0"/>
              </a:rPr>
              <a:t>in</a:t>
            </a:r>
            <a:r>
              <a:rPr lang="en-US" spc="-60">
                <a:solidFill>
                  <a:srgbClr val="231F20"/>
                </a:solidFill>
                <a:effectLst/>
                <a:latin typeface="Red Hat Text" panose="02010303040201060303" pitchFamily="2" charset="0"/>
                <a:ea typeface="Red Hat Text" panose="02010303040201060303" pitchFamily="2" charset="0"/>
              </a:rPr>
              <a:t> </a:t>
            </a:r>
            <a:r>
              <a:rPr lang="en-US">
                <a:solidFill>
                  <a:srgbClr val="231F20"/>
                </a:solidFill>
                <a:effectLst/>
                <a:latin typeface="Red Hat Text" panose="02010303040201060303" pitchFamily="2" charset="0"/>
                <a:ea typeface="Red Hat Text" panose="02010303040201060303" pitchFamily="2" charset="0"/>
              </a:rPr>
              <a:t>MTSS/ referral meetings</a:t>
            </a:r>
            <a:endParaRPr lang="en-US" spc="-10">
              <a:solidFill>
                <a:srgbClr val="231F20"/>
              </a:solidFill>
            </a:endParaRPr>
          </a:p>
          <a:p>
            <a:pPr marL="457200" indent="-457200">
              <a:buFont typeface="Arial" panose="020B0604020202020204" pitchFamily="34" charset="0"/>
              <a:buChar char="•"/>
            </a:pPr>
            <a:r>
              <a:rPr lang="en-US">
                <a:solidFill>
                  <a:srgbClr val="231F20"/>
                </a:solidFill>
                <a:effectLst/>
                <a:latin typeface="Red Hat Text" panose="02010303040201060303" pitchFamily="2" charset="0"/>
                <a:ea typeface="Red Hat Text" panose="02010303040201060303" pitchFamily="2" charset="0"/>
              </a:rPr>
              <a:t>Choosing</a:t>
            </a:r>
            <a:r>
              <a:rPr lang="en-US" spc="-60">
                <a:solidFill>
                  <a:srgbClr val="231F20"/>
                </a:solidFill>
                <a:effectLst/>
                <a:latin typeface="Red Hat Text" panose="02010303040201060303" pitchFamily="2" charset="0"/>
                <a:ea typeface="Red Hat Text" panose="02010303040201060303" pitchFamily="2" charset="0"/>
              </a:rPr>
              <a:t> </a:t>
            </a:r>
            <a:r>
              <a:rPr lang="en-US">
                <a:solidFill>
                  <a:srgbClr val="231F20"/>
                </a:solidFill>
                <a:effectLst/>
                <a:latin typeface="Red Hat Text" panose="02010303040201060303" pitchFamily="2" charset="0"/>
                <a:ea typeface="Red Hat Text" panose="02010303040201060303" pitchFamily="2" charset="0"/>
              </a:rPr>
              <a:t>formats</a:t>
            </a:r>
            <a:r>
              <a:rPr lang="en-US" spc="-60">
                <a:solidFill>
                  <a:srgbClr val="231F20"/>
                </a:solidFill>
                <a:effectLst/>
                <a:latin typeface="Red Hat Text" panose="02010303040201060303" pitchFamily="2" charset="0"/>
                <a:ea typeface="Red Hat Text" panose="02010303040201060303" pitchFamily="2" charset="0"/>
              </a:rPr>
              <a:t> that match your teaching style </a:t>
            </a:r>
            <a:endParaRPr lang="en-US" sz="4800"/>
          </a:p>
        </p:txBody>
      </p:sp>
      <p:sp>
        <p:nvSpPr>
          <p:cNvPr id="4" name="Footer Placeholder 3">
            <a:extLst>
              <a:ext uri="{FF2B5EF4-FFF2-40B4-BE49-F238E27FC236}">
                <a16:creationId xmlns:a16="http://schemas.microsoft.com/office/drawing/2014/main" id="{6EE097ED-4B47-4270-48BC-731807B2AAE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20811830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06C18-C001-7A83-9428-4C18F3770E9A}"/>
              </a:ext>
            </a:extLst>
          </p:cNvPr>
          <p:cNvSpPr>
            <a:spLocks noGrp="1"/>
          </p:cNvSpPr>
          <p:nvPr>
            <p:ph type="title"/>
          </p:nvPr>
        </p:nvSpPr>
        <p:spPr/>
        <p:txBody>
          <a:bodyPr>
            <a:noAutofit/>
          </a:bodyPr>
          <a:lstStyle/>
          <a:p>
            <a:r>
              <a:rPr lang="en-US" sz="4000"/>
              <a:t>Rating Student End-of-Unit Project/ Samples Together</a:t>
            </a:r>
          </a:p>
        </p:txBody>
      </p:sp>
      <p:sp>
        <p:nvSpPr>
          <p:cNvPr id="3" name="Content Placeholder 2">
            <a:extLst>
              <a:ext uri="{FF2B5EF4-FFF2-40B4-BE49-F238E27FC236}">
                <a16:creationId xmlns:a16="http://schemas.microsoft.com/office/drawing/2014/main" id="{DF81D5C3-1955-BAB7-2AF4-F489CA408D91}"/>
              </a:ext>
            </a:extLst>
          </p:cNvPr>
          <p:cNvSpPr>
            <a:spLocks noGrp="1"/>
          </p:cNvSpPr>
          <p:nvPr>
            <p:ph idx="1"/>
          </p:nvPr>
        </p:nvSpPr>
        <p:spPr>
          <a:xfrm>
            <a:off x="457200" y="1874361"/>
            <a:ext cx="10913633" cy="3997049"/>
          </a:xfrm>
        </p:spPr>
        <p:txBody>
          <a:bodyPr vert="horz" lIns="91440" tIns="45720" rIns="91440" bIns="45720" rtlCol="0" anchor="t">
            <a:normAutofit fontScale="92500"/>
          </a:bodyPr>
          <a:lstStyle/>
          <a:p>
            <a:pPr marL="514350" indent="-514350">
              <a:buAutoNum type="arabicPeriod"/>
            </a:pPr>
            <a:r>
              <a:rPr lang="en-US"/>
              <a:t>Be familiar with the end of unit assessment and mentor texts used</a:t>
            </a:r>
          </a:p>
          <a:p>
            <a:pPr marL="514350" indent="-514350">
              <a:lnSpc>
                <a:spcPct val="113999"/>
              </a:lnSpc>
              <a:buAutoNum type="arabicPeriod"/>
            </a:pPr>
            <a:r>
              <a:rPr lang="en-US"/>
              <a:t>Decide the characteristics of the student sample to review</a:t>
            </a:r>
          </a:p>
          <a:p>
            <a:pPr marL="514350" indent="-514350">
              <a:lnSpc>
                <a:spcPct val="113999"/>
              </a:lnSpc>
              <a:buAutoNum type="arabicPeriod"/>
            </a:pPr>
            <a:r>
              <a:rPr lang="en-US"/>
              <a:t>Decide on the language criteria to begin analysis </a:t>
            </a:r>
          </a:p>
          <a:p>
            <a:pPr marL="514350" indent="-514350">
              <a:lnSpc>
                <a:spcPct val="113999"/>
              </a:lnSpc>
              <a:buAutoNum type="arabicPeriod"/>
            </a:pPr>
            <a:r>
              <a:rPr lang="en-US"/>
              <a:t>Discuss your findings</a:t>
            </a:r>
          </a:p>
          <a:p>
            <a:pPr marL="514350" indent="-514350">
              <a:lnSpc>
                <a:spcPct val="113999"/>
              </a:lnSpc>
              <a:buAutoNum type="arabicPeriod"/>
            </a:pPr>
            <a:r>
              <a:rPr lang="en-US"/>
              <a:t>Move on to another language criteria</a:t>
            </a:r>
          </a:p>
          <a:p>
            <a:endParaRPr lang="en-US"/>
          </a:p>
        </p:txBody>
      </p:sp>
      <p:sp>
        <p:nvSpPr>
          <p:cNvPr id="5" name="Footer Placeholder 4">
            <a:extLst>
              <a:ext uri="{FF2B5EF4-FFF2-40B4-BE49-F238E27FC236}">
                <a16:creationId xmlns:a16="http://schemas.microsoft.com/office/drawing/2014/main" id="{746BAA52-83DB-B0CC-04F6-92E1BF52769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5066606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B2E1E-6AF1-1EC0-BF5F-90CD5A2B8FEF}"/>
              </a:ext>
            </a:extLst>
          </p:cNvPr>
          <p:cNvSpPr>
            <a:spLocks noGrp="1"/>
          </p:cNvSpPr>
          <p:nvPr>
            <p:ph type="title"/>
          </p:nvPr>
        </p:nvSpPr>
        <p:spPr>
          <a:xfrm>
            <a:off x="457200" y="457200"/>
            <a:ext cx="10913633" cy="1225296"/>
          </a:xfrm>
        </p:spPr>
        <p:txBody>
          <a:bodyPr>
            <a:normAutofit fontScale="90000"/>
          </a:bodyPr>
          <a:lstStyle/>
          <a:p>
            <a:r>
              <a:rPr lang="en-US"/>
              <a:t>Connect to Tips (and WIDA Focus Bulletin)</a:t>
            </a:r>
          </a:p>
        </p:txBody>
      </p:sp>
      <p:sp>
        <p:nvSpPr>
          <p:cNvPr id="3" name="Content Placeholder 2">
            <a:extLst>
              <a:ext uri="{FF2B5EF4-FFF2-40B4-BE49-F238E27FC236}">
                <a16:creationId xmlns:a16="http://schemas.microsoft.com/office/drawing/2014/main" id="{5E2577C0-6E2E-8106-6AE2-FBEDB99F3AF8}"/>
              </a:ext>
            </a:extLst>
          </p:cNvPr>
          <p:cNvSpPr>
            <a:spLocks noGrp="1"/>
          </p:cNvSpPr>
          <p:nvPr>
            <p:ph idx="1"/>
          </p:nvPr>
        </p:nvSpPr>
        <p:spPr>
          <a:xfrm>
            <a:off x="457200" y="1880006"/>
            <a:ext cx="10913633" cy="3991404"/>
          </a:xfrm>
        </p:spPr>
        <p:txBody>
          <a:bodyPr>
            <a:normAutofit fontScale="92500"/>
          </a:bodyPr>
          <a:lstStyle/>
          <a:p>
            <a:pPr marL="0" marR="0">
              <a:lnSpc>
                <a:spcPct val="107000"/>
              </a:lnSpc>
              <a:spcAft>
                <a:spcPts val="800"/>
              </a:spcAft>
            </a:pPr>
            <a:r>
              <a:rPr lang="en-US" kern="100">
                <a:effectLst/>
              </a:rPr>
              <a:t>Here at level three, it’s connecting larger chunks of text. I started to interpret that as do we have two chunks that we’re connecting, like a paragraph and a paragraph?</a:t>
            </a:r>
          </a:p>
          <a:p>
            <a:pPr marL="0" marR="0">
              <a:lnSpc>
                <a:spcPct val="107000"/>
              </a:lnSpc>
              <a:spcAft>
                <a:spcPts val="800"/>
              </a:spcAft>
            </a:pPr>
            <a:r>
              <a:rPr lang="en-US" kern="100">
                <a:effectLst/>
              </a:rPr>
              <a:t>Versus connecting words, phrases, and sentences to build a paragraph. I had not understood that from my reading of the proficiency level descriptors in the framework.</a:t>
            </a:r>
          </a:p>
          <a:p>
            <a:r>
              <a:rPr lang="en-US">
                <a:effectLst/>
              </a:rPr>
              <a:t>So in many ways . . . What I'm saying is this chart helped me . . . </a:t>
            </a:r>
            <a:endParaRPr lang="en-US" sz="4400"/>
          </a:p>
        </p:txBody>
      </p:sp>
      <p:sp>
        <p:nvSpPr>
          <p:cNvPr id="4" name="Footer Placeholder 3">
            <a:extLst>
              <a:ext uri="{FF2B5EF4-FFF2-40B4-BE49-F238E27FC236}">
                <a16:creationId xmlns:a16="http://schemas.microsoft.com/office/drawing/2014/main" id="{9CD4636A-D6E1-49C7-7693-7239CC6DA9B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2628883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8ED5-E637-36D6-412E-1A95000FA795}"/>
              </a:ext>
            </a:extLst>
          </p:cNvPr>
          <p:cNvSpPr>
            <a:spLocks noGrp="1"/>
          </p:cNvSpPr>
          <p:nvPr>
            <p:ph type="title"/>
          </p:nvPr>
        </p:nvSpPr>
        <p:spPr/>
        <p:txBody>
          <a:bodyPr/>
          <a:lstStyle/>
          <a:p>
            <a:r>
              <a:rPr lang="en-US"/>
              <a:t>Overview</a:t>
            </a:r>
          </a:p>
        </p:txBody>
      </p:sp>
    </p:spTree>
    <p:extLst>
      <p:ext uri="{BB962C8B-B14F-4D97-AF65-F5344CB8AC3E}">
        <p14:creationId xmlns:p14="http://schemas.microsoft.com/office/powerpoint/2010/main" val="10154618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B9825-AE11-0C35-6062-9E925D6402CE}"/>
              </a:ext>
            </a:extLst>
          </p:cNvPr>
          <p:cNvSpPr>
            <a:spLocks noGrp="1"/>
          </p:cNvSpPr>
          <p:nvPr>
            <p:ph type="title"/>
          </p:nvPr>
        </p:nvSpPr>
        <p:spPr/>
        <p:txBody>
          <a:bodyPr/>
          <a:lstStyle/>
          <a:p>
            <a:r>
              <a:rPr lang="en-US"/>
              <a:t>Activity</a:t>
            </a:r>
          </a:p>
        </p:txBody>
      </p:sp>
      <p:sp>
        <p:nvSpPr>
          <p:cNvPr id="3" name="Content Placeholder 2">
            <a:extLst>
              <a:ext uri="{FF2B5EF4-FFF2-40B4-BE49-F238E27FC236}">
                <a16:creationId xmlns:a16="http://schemas.microsoft.com/office/drawing/2014/main" id="{37F96832-89F4-3741-5956-DE4A36077B6F}"/>
              </a:ext>
            </a:extLst>
          </p:cNvPr>
          <p:cNvSpPr>
            <a:spLocks noGrp="1"/>
          </p:cNvSpPr>
          <p:nvPr>
            <p:ph idx="1"/>
          </p:nvPr>
        </p:nvSpPr>
        <p:spPr/>
        <p:txBody>
          <a:bodyPr/>
          <a:lstStyle/>
          <a:p>
            <a:r>
              <a:rPr lang="en-US" sz="3200" b="1"/>
              <a:t>Brainstorm Rollout Topics for Grade-Level Teams or Professional Learning Communities</a:t>
            </a:r>
            <a:endParaRPr lang="en-US" b="1"/>
          </a:p>
          <a:p>
            <a:pPr marL="0" indent="0" eaLnBrk="0" fontAlgn="base" hangingPunct="0">
              <a:lnSpc>
                <a:spcPct val="100000"/>
              </a:lnSpc>
              <a:spcBef>
                <a:spcPts val="1200"/>
              </a:spcBef>
              <a:spcAft>
                <a:spcPct val="0"/>
              </a:spcAft>
              <a:buSzTx/>
              <a:buNone/>
            </a:pPr>
            <a:r>
              <a:rPr lang="en-US" altLang="en-US" sz="3200"/>
              <a:t>For example: </a:t>
            </a:r>
          </a:p>
          <a:p>
            <a:pPr marL="514350" indent="-514350" eaLnBrk="0" fontAlgn="base" hangingPunct="0">
              <a:lnSpc>
                <a:spcPct val="100000"/>
              </a:lnSpc>
              <a:spcBef>
                <a:spcPts val="1200"/>
              </a:spcBef>
              <a:spcAft>
                <a:spcPct val="0"/>
              </a:spcAft>
              <a:buSzTx/>
              <a:buFont typeface="+mj-lt"/>
              <a:buAutoNum type="arabicPeriod"/>
            </a:pPr>
            <a:r>
              <a:rPr kumimoji="0" lang="en-US" altLang="en-US" sz="3200" i="0" u="none" strike="noStrike" cap="none" normalizeH="0" baseline="0">
                <a:ln>
                  <a:noFill/>
                </a:ln>
                <a:effectLst/>
              </a:rPr>
              <a:t>Discussing the Process of Rating Student Samples</a:t>
            </a:r>
          </a:p>
          <a:p>
            <a:pPr marL="514350" indent="-514350" eaLnBrk="0" fontAlgn="base" hangingPunct="0">
              <a:lnSpc>
                <a:spcPct val="100000"/>
              </a:lnSpc>
              <a:spcBef>
                <a:spcPts val="1200"/>
              </a:spcBef>
              <a:spcAft>
                <a:spcPct val="0"/>
              </a:spcAft>
              <a:buSzTx/>
              <a:buFont typeface="+mj-lt"/>
              <a:buAutoNum type="arabicPeriod"/>
            </a:pPr>
            <a:r>
              <a:rPr lang="en-US" altLang="en-US" sz="3200"/>
              <a:t>What else?</a:t>
            </a:r>
          </a:p>
          <a:p>
            <a:endParaRPr lang="en-US"/>
          </a:p>
        </p:txBody>
      </p:sp>
      <p:sp>
        <p:nvSpPr>
          <p:cNvPr id="4" name="Footer Placeholder 3">
            <a:extLst>
              <a:ext uri="{FF2B5EF4-FFF2-40B4-BE49-F238E27FC236}">
                <a16:creationId xmlns:a16="http://schemas.microsoft.com/office/drawing/2014/main" id="{118C400F-22D9-492D-2592-3C83290E4F6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35454790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CE15-D467-7420-7DE1-C3D283FB0AD4}"/>
              </a:ext>
            </a:extLst>
          </p:cNvPr>
          <p:cNvSpPr>
            <a:spLocks noGrp="1"/>
          </p:cNvSpPr>
          <p:nvPr>
            <p:ph type="title"/>
          </p:nvPr>
        </p:nvSpPr>
        <p:spPr/>
        <p:txBody>
          <a:bodyPr/>
          <a:lstStyle/>
          <a:p>
            <a:r>
              <a:rPr lang="en-US"/>
              <a:t>Next Steps</a:t>
            </a:r>
          </a:p>
        </p:txBody>
      </p:sp>
      <p:sp>
        <p:nvSpPr>
          <p:cNvPr id="4" name="Footer Placeholder 3">
            <a:extLst>
              <a:ext uri="{FF2B5EF4-FFF2-40B4-BE49-F238E27FC236}">
                <a16:creationId xmlns:a16="http://schemas.microsoft.com/office/drawing/2014/main" id="{AF70EB48-E645-D8AF-F221-F6656B5578D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5" name="Picture 4">
            <a:extLst>
              <a:ext uri="{FF2B5EF4-FFF2-40B4-BE49-F238E27FC236}">
                <a16:creationId xmlns:a16="http://schemas.microsoft.com/office/drawing/2014/main" id="{78E94836-6D1A-54BF-6D30-B3FE58C356D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9946" y="2138473"/>
            <a:ext cx="2510899" cy="2225155"/>
          </a:xfrm>
          <a:prstGeom prst="rect">
            <a:avLst/>
          </a:prstGeom>
        </p:spPr>
      </p:pic>
      <p:sp>
        <p:nvSpPr>
          <p:cNvPr id="6" name="TextBox 5">
            <a:extLst>
              <a:ext uri="{FF2B5EF4-FFF2-40B4-BE49-F238E27FC236}">
                <a16:creationId xmlns:a16="http://schemas.microsoft.com/office/drawing/2014/main" id="{39532EB5-19D7-55D0-D83E-AC25FB987BF8}"/>
              </a:ext>
              <a:ext uri="{C183D7F6-B498-43B3-948B-1728B52AA6E4}">
                <adec:decorative xmlns:adec="http://schemas.microsoft.com/office/drawing/2017/decorative" val="1"/>
              </a:ext>
            </a:extLst>
          </p:cNvPr>
          <p:cNvSpPr txBox="1"/>
          <p:nvPr/>
        </p:nvSpPr>
        <p:spPr>
          <a:xfrm>
            <a:off x="606248" y="5117068"/>
            <a:ext cx="1898294" cy="369332"/>
          </a:xfrm>
          <a:prstGeom prst="rect">
            <a:avLst/>
          </a:prstGeom>
          <a:noFill/>
        </p:spPr>
        <p:txBody>
          <a:bodyPr wrap="square" rtlCol="0">
            <a:spAutoFit/>
          </a:bodyPr>
          <a:lstStyle/>
          <a:p>
            <a:r>
              <a:rPr lang="en-US" sz="900">
                <a:hlinkClick r:id="rId4" tooltip="https://thetoolkit.me/123-method/theory-based-evaluation/theory-step-2/focus-groups/"/>
              </a:rPr>
              <a:t>This Photo</a:t>
            </a:r>
            <a:r>
              <a:rPr lang="en-US" sz="900"/>
              <a:t> by Unknown Author is licensed under </a:t>
            </a:r>
            <a:r>
              <a:rPr lang="en-US" sz="900">
                <a:hlinkClick r:id="rId5" tooltip="https://creativecommons.org/licenses/by/3.0/"/>
              </a:rPr>
              <a:t>CC BY</a:t>
            </a:r>
            <a:r>
              <a:rPr lang="en-US" sz="900"/>
              <a:t>.</a:t>
            </a:r>
          </a:p>
        </p:txBody>
      </p:sp>
      <p:graphicFrame>
        <p:nvGraphicFramePr>
          <p:cNvPr id="7" name="Table 6">
            <a:extLst>
              <a:ext uri="{FF2B5EF4-FFF2-40B4-BE49-F238E27FC236}">
                <a16:creationId xmlns:a16="http://schemas.microsoft.com/office/drawing/2014/main" id="{E3739D9F-4778-7A8C-DBC1-35EA1F3C8E09}"/>
              </a:ext>
            </a:extLst>
          </p:cNvPr>
          <p:cNvGraphicFramePr>
            <a:graphicFrameLocks noGrp="1"/>
          </p:cNvGraphicFramePr>
          <p:nvPr>
            <p:extLst>
              <p:ext uri="{D42A27DB-BD31-4B8C-83A1-F6EECF244321}">
                <p14:modId xmlns:p14="http://schemas.microsoft.com/office/powerpoint/2010/main" val="943202181"/>
              </p:ext>
            </p:extLst>
          </p:nvPr>
        </p:nvGraphicFramePr>
        <p:xfrm>
          <a:off x="3161893" y="1371600"/>
          <a:ext cx="8128000" cy="4114800"/>
        </p:xfrm>
        <a:graphic>
          <a:graphicData uri="http://schemas.openxmlformats.org/drawingml/2006/table">
            <a:tbl>
              <a:tblPr firstRow="1" bandRow="1">
                <a:tableStyleId>{5C22544A-7EE6-4342-B048-85BDC9FD1C3A}</a:tableStyleId>
              </a:tblPr>
              <a:tblGrid>
                <a:gridCol w="2717437">
                  <a:extLst>
                    <a:ext uri="{9D8B030D-6E8A-4147-A177-3AD203B41FA5}">
                      <a16:colId xmlns:a16="http://schemas.microsoft.com/office/drawing/2014/main" val="517371394"/>
                    </a:ext>
                  </a:extLst>
                </a:gridCol>
                <a:gridCol w="5410563">
                  <a:extLst>
                    <a:ext uri="{9D8B030D-6E8A-4147-A177-3AD203B41FA5}">
                      <a16:colId xmlns:a16="http://schemas.microsoft.com/office/drawing/2014/main" val="1972658302"/>
                    </a:ext>
                  </a:extLst>
                </a:gridCol>
              </a:tblGrid>
              <a:tr h="793206">
                <a:tc>
                  <a:txBody>
                    <a:bodyPr/>
                    <a:lstStyle/>
                    <a:p>
                      <a:r>
                        <a:rPr lang="en-US" sz="2800">
                          <a:latin typeface="Red Hat Text"/>
                          <a:ea typeface="Red Hat Text" panose="02010303040201060303" pitchFamily="2" charset="0"/>
                          <a:cs typeface="Red Hat Text" panose="02010303040201060303" pitchFamily="2" charset="0"/>
                        </a:rPr>
                        <a:t>Curriculum</a:t>
                      </a:r>
                    </a:p>
                    <a:p>
                      <a:endParaRPr lang="en-US" sz="2800">
                        <a:latin typeface="Red Hat Text" panose="02010303040201060303" pitchFamily="2" charset="0"/>
                        <a:ea typeface="Red Hat Text" panose="02010303040201060303" pitchFamily="2" charset="0"/>
                        <a:cs typeface="Red Hat Text" panose="02010303040201060303" pitchFamily="2" charset="0"/>
                      </a:endParaRPr>
                    </a:p>
                    <a:p>
                      <a:endParaRPr lang="en-US" sz="2800">
                        <a:latin typeface="Red Hat Text" panose="02010303040201060303" pitchFamily="2" charset="0"/>
                        <a:ea typeface="Red Hat Text" panose="02010303040201060303" pitchFamily="2" charset="0"/>
                        <a:cs typeface="Red Hat Text" panose="02010303040201060303" pitchFamily="2" charset="0"/>
                      </a:endParaRPr>
                    </a:p>
                  </a:txBody>
                  <a:tcPr/>
                </a:tc>
                <a:tc>
                  <a:txBody>
                    <a:bodyPr/>
                    <a:lstStyle/>
                    <a:p>
                      <a:r>
                        <a:rPr lang="en-US" sz="2400">
                          <a:latin typeface="Red Hat Text"/>
                          <a:ea typeface="Red Hat Text" panose="02010303040201060303" pitchFamily="2" charset="0"/>
                          <a:cs typeface="Red Hat Text" panose="02010303040201060303" pitchFamily="2" charset="0"/>
                        </a:rPr>
                        <a:t>How would you use the WIDA Language Charts for curriculum design?</a:t>
                      </a:r>
                    </a:p>
                  </a:txBody>
                  <a:tcPr/>
                </a:tc>
                <a:extLst>
                  <a:ext uri="{0D108BD9-81ED-4DB2-BD59-A6C34878D82A}">
                    <a16:rowId xmlns:a16="http://schemas.microsoft.com/office/drawing/2014/main" val="1071771525"/>
                  </a:ext>
                </a:extLst>
              </a:tr>
              <a:tr h="370840">
                <a:tc>
                  <a:txBody>
                    <a:bodyPr/>
                    <a:lstStyle/>
                    <a:p>
                      <a:r>
                        <a:rPr lang="en-US" sz="2800">
                          <a:latin typeface="Red Hat Text"/>
                          <a:ea typeface="Red Hat Text" panose="02010303040201060303" pitchFamily="2" charset="0"/>
                          <a:cs typeface="Red Hat Text" panose="02010303040201060303" pitchFamily="2" charset="0"/>
                        </a:rPr>
                        <a:t>Instruction</a:t>
                      </a:r>
                    </a:p>
                    <a:p>
                      <a:endParaRPr lang="en-US" sz="2800">
                        <a:latin typeface="Red Hat Text" panose="02010303040201060303" pitchFamily="2" charset="0"/>
                        <a:ea typeface="Red Hat Text" panose="02010303040201060303" pitchFamily="2" charset="0"/>
                        <a:cs typeface="Red Hat Text" panose="02010303040201060303" pitchFamily="2" charset="0"/>
                      </a:endParaRPr>
                    </a:p>
                    <a:p>
                      <a:endParaRPr lang="en-US" sz="2800">
                        <a:latin typeface="Red Hat Text" panose="02010303040201060303" pitchFamily="2" charset="0"/>
                        <a:ea typeface="Red Hat Text" panose="02010303040201060303" pitchFamily="2" charset="0"/>
                        <a:cs typeface="Red Hat Text" panose="02010303040201060303" pitchFamily="2" charset="0"/>
                      </a:endParaRPr>
                    </a:p>
                  </a:txBody>
                  <a:tcPr/>
                </a:tc>
                <a:tc>
                  <a:txBody>
                    <a:bodyPr/>
                    <a:lstStyle/>
                    <a:p>
                      <a:r>
                        <a:rPr lang="en-US" sz="2400">
                          <a:latin typeface="Red Hat Text"/>
                          <a:ea typeface="Red Hat Text" panose="02010303040201060303" pitchFamily="2" charset="0"/>
                          <a:cs typeface="Red Hat Text" panose="02010303040201060303" pitchFamily="2" charset="0"/>
                        </a:rPr>
                        <a:t>How would you use the WIDA Language Charts to inform instruction?</a:t>
                      </a:r>
                    </a:p>
                  </a:txBody>
                  <a:tcPr/>
                </a:tc>
                <a:extLst>
                  <a:ext uri="{0D108BD9-81ED-4DB2-BD59-A6C34878D82A}">
                    <a16:rowId xmlns:a16="http://schemas.microsoft.com/office/drawing/2014/main" val="316343971"/>
                  </a:ext>
                </a:extLst>
              </a:tr>
              <a:tr h="370840">
                <a:tc>
                  <a:txBody>
                    <a:bodyPr/>
                    <a:lstStyle/>
                    <a:p>
                      <a:r>
                        <a:rPr lang="en-US" sz="2800">
                          <a:latin typeface="Red Hat Text"/>
                          <a:ea typeface="Red Hat Text" panose="02010303040201060303" pitchFamily="2" charset="0"/>
                          <a:cs typeface="Red Hat Text" panose="02010303040201060303" pitchFamily="2" charset="0"/>
                        </a:rPr>
                        <a:t>Classroom Assessment</a:t>
                      </a:r>
                    </a:p>
                    <a:p>
                      <a:endParaRPr lang="en-US" sz="2800">
                        <a:latin typeface="Red Hat Text" panose="02010303040201060303" pitchFamily="2" charset="0"/>
                        <a:ea typeface="Red Hat Text" panose="02010303040201060303" pitchFamily="2" charset="0"/>
                        <a:cs typeface="Red Hat Text" panose="02010303040201060303" pitchFamily="2" charset="0"/>
                      </a:endParaRPr>
                    </a:p>
                  </a:txBody>
                  <a:tcPr/>
                </a:tc>
                <a:tc>
                  <a:txBody>
                    <a:bodyPr/>
                    <a:lstStyle/>
                    <a:p>
                      <a:r>
                        <a:rPr lang="en-US" sz="2400">
                          <a:latin typeface="Red Hat Text"/>
                          <a:ea typeface="Red Hat Text" panose="02010303040201060303" pitchFamily="2" charset="0"/>
                          <a:cs typeface="Red Hat Text" panose="02010303040201060303" pitchFamily="2" charset="0"/>
                        </a:rPr>
                        <a:t>How would you use the WIDA Language Charts for end of unit assessment?</a:t>
                      </a:r>
                    </a:p>
                  </a:txBody>
                  <a:tcPr/>
                </a:tc>
                <a:extLst>
                  <a:ext uri="{0D108BD9-81ED-4DB2-BD59-A6C34878D82A}">
                    <a16:rowId xmlns:a16="http://schemas.microsoft.com/office/drawing/2014/main" val="3819285624"/>
                  </a:ext>
                </a:extLst>
              </a:tr>
            </a:tbl>
          </a:graphicData>
        </a:graphic>
      </p:graphicFrame>
    </p:spTree>
    <p:extLst>
      <p:ext uri="{BB962C8B-B14F-4D97-AF65-F5344CB8AC3E}">
        <p14:creationId xmlns:p14="http://schemas.microsoft.com/office/powerpoint/2010/main" val="25989671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F4E5-1C45-C92B-212C-8B65CF92463D}"/>
              </a:ext>
            </a:extLst>
          </p:cNvPr>
          <p:cNvSpPr>
            <a:spLocks noGrp="1"/>
          </p:cNvSpPr>
          <p:nvPr>
            <p:ph type="title"/>
          </p:nvPr>
        </p:nvSpPr>
        <p:spPr/>
        <p:txBody>
          <a:bodyPr/>
          <a:lstStyle/>
          <a:p>
            <a:r>
              <a:rPr lang="en-US"/>
              <a:t>Inclusion Activity</a:t>
            </a:r>
          </a:p>
        </p:txBody>
      </p:sp>
      <p:sp>
        <p:nvSpPr>
          <p:cNvPr id="3" name="Content Placeholder 2">
            <a:extLst>
              <a:ext uri="{FF2B5EF4-FFF2-40B4-BE49-F238E27FC236}">
                <a16:creationId xmlns:a16="http://schemas.microsoft.com/office/drawing/2014/main" id="{8B9374C2-E7AC-064E-1E1B-E1E00BA1A942}"/>
              </a:ext>
            </a:extLst>
          </p:cNvPr>
          <p:cNvSpPr>
            <a:spLocks noGrp="1"/>
          </p:cNvSpPr>
          <p:nvPr>
            <p:ph idx="1"/>
          </p:nvPr>
        </p:nvSpPr>
        <p:spPr>
          <a:xfrm>
            <a:off x="457200" y="1371599"/>
            <a:ext cx="10913633" cy="1825143"/>
          </a:xfrm>
        </p:spPr>
        <p:txBody>
          <a:bodyPr/>
          <a:lstStyle/>
          <a:p>
            <a:r>
              <a:rPr lang="en-US" sz="3200">
                <a:solidFill>
                  <a:schemeClr val="tx1">
                    <a:lumMod val="95000"/>
                    <a:lumOff val="5000"/>
                  </a:schemeClr>
                </a:solidFill>
              </a:rPr>
              <a:t>Drop an emoji into the chat that captures your initial reactions to your review of the Expressive and Interpretive Language Charts. </a:t>
            </a:r>
          </a:p>
        </p:txBody>
      </p:sp>
      <p:sp>
        <p:nvSpPr>
          <p:cNvPr id="4" name="Footer Placeholder 3">
            <a:extLst>
              <a:ext uri="{FF2B5EF4-FFF2-40B4-BE49-F238E27FC236}">
                <a16:creationId xmlns:a16="http://schemas.microsoft.com/office/drawing/2014/main" id="{97E4FD53-9413-295F-A0BC-22F5D30612D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5" name="Picture 4" descr="Emoji icons from left to right: Like, Love, Haha, Yay, Wow, Sad, Angry.">
            <a:extLst>
              <a:ext uri="{FF2B5EF4-FFF2-40B4-BE49-F238E27FC236}">
                <a16:creationId xmlns:a16="http://schemas.microsoft.com/office/drawing/2014/main" id="{3653E9B5-024B-957B-7C78-7A08385B36A2}"/>
              </a:ext>
            </a:extLst>
          </p:cNvPr>
          <p:cNvPicPr>
            <a:picLocks noChangeAspect="1"/>
          </p:cNvPicPr>
          <p:nvPr/>
        </p:nvPicPr>
        <p:blipFill>
          <a:blip r:embed="rId3"/>
          <a:stretch>
            <a:fillRect/>
          </a:stretch>
        </p:blipFill>
        <p:spPr>
          <a:xfrm>
            <a:off x="1614732" y="3127470"/>
            <a:ext cx="8598567" cy="2839342"/>
          </a:xfrm>
          <a:prstGeom prst="rect">
            <a:avLst/>
          </a:prstGeom>
          <a:ln>
            <a:noFill/>
          </a:ln>
          <a:effectLst>
            <a:softEdge rad="112500"/>
          </a:effectLst>
        </p:spPr>
      </p:pic>
    </p:spTree>
    <p:extLst>
      <p:ext uri="{BB962C8B-B14F-4D97-AF65-F5344CB8AC3E}">
        <p14:creationId xmlns:p14="http://schemas.microsoft.com/office/powerpoint/2010/main" val="26357080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E10C5-42EA-8CF1-EE40-C15DCF7DE9A9}"/>
              </a:ext>
            </a:extLst>
          </p:cNvPr>
          <p:cNvSpPr>
            <a:spLocks noGrp="1"/>
          </p:cNvSpPr>
          <p:nvPr>
            <p:ph type="title"/>
          </p:nvPr>
        </p:nvSpPr>
        <p:spPr/>
        <p:txBody>
          <a:bodyPr/>
          <a:lstStyle/>
          <a:p>
            <a:r>
              <a:rPr lang="en-US"/>
              <a:t>References (1)</a:t>
            </a:r>
          </a:p>
        </p:txBody>
      </p:sp>
      <p:sp>
        <p:nvSpPr>
          <p:cNvPr id="3" name="Content Placeholder 2">
            <a:extLst>
              <a:ext uri="{FF2B5EF4-FFF2-40B4-BE49-F238E27FC236}">
                <a16:creationId xmlns:a16="http://schemas.microsoft.com/office/drawing/2014/main" id="{254BD757-5E00-7BB6-7CF5-398FDA843037}"/>
              </a:ext>
            </a:extLst>
          </p:cNvPr>
          <p:cNvSpPr>
            <a:spLocks noGrp="1"/>
          </p:cNvSpPr>
          <p:nvPr>
            <p:ph idx="1"/>
          </p:nvPr>
        </p:nvSpPr>
        <p:spPr>
          <a:xfrm>
            <a:off x="457200" y="1371599"/>
            <a:ext cx="11277600" cy="4607719"/>
          </a:xfrm>
        </p:spPr>
        <p:txBody>
          <a:bodyPr vert="horz" lIns="91440" tIns="45720" rIns="91440" bIns="45720" rtlCol="0" anchor="t">
            <a:normAutofit/>
          </a:bodyPr>
          <a:lstStyle/>
          <a:p>
            <a:pPr marL="457200" indent="-457200">
              <a:lnSpc>
                <a:spcPct val="113999"/>
              </a:lnSpc>
              <a:defRPr/>
            </a:pPr>
            <a:r>
              <a:rPr lang="en-US" sz="1800">
                <a:solidFill>
                  <a:srgbClr val="000000"/>
                </a:solidFill>
              </a:rPr>
              <a:t>Bachman, L. F., &amp; Palmer, A. S. (2010).  </a:t>
            </a:r>
            <a:r>
              <a:rPr lang="en-US" sz="1800" i="1">
                <a:solidFill>
                  <a:srgbClr val="000000"/>
                </a:solidFill>
              </a:rPr>
              <a:t>Language assessment in practice: Developing language assessments and justifying their use in the real world</a:t>
            </a:r>
            <a:r>
              <a:rPr lang="en-US" sz="1800">
                <a:solidFill>
                  <a:srgbClr val="000000"/>
                </a:solidFill>
              </a:rPr>
              <a:t>. Oxford University Press.</a:t>
            </a:r>
          </a:p>
          <a:p>
            <a:pPr marL="457200" indent="-457200">
              <a:lnSpc>
                <a:spcPct val="113999"/>
              </a:lnSpc>
              <a:defRPr/>
            </a:pPr>
            <a:r>
              <a:rPr lang="en-US" sz="1800">
                <a:solidFill>
                  <a:srgbClr val="000000"/>
                </a:solidFill>
              </a:rPr>
              <a:t>Diaz-Bilello, E., &amp; Anthony, J. (2024). District and school practices and assessments to support a learning-centered vision. In Marion, S. F., Pellegrino, J. W., &amp; Berman, A. L. (Eds.), </a:t>
            </a:r>
            <a:r>
              <a:rPr lang="en-US" sz="1800" i="1">
                <a:solidFill>
                  <a:srgbClr val="000000"/>
                </a:solidFill>
              </a:rPr>
              <a:t>Reimagining balanced assessment systems </a:t>
            </a:r>
            <a:r>
              <a:rPr lang="en-US" sz="1800">
                <a:solidFill>
                  <a:srgbClr val="000000"/>
                </a:solidFill>
              </a:rPr>
              <a:t>(pp. 167–199). National Academy of Education.</a:t>
            </a:r>
          </a:p>
          <a:p>
            <a:pPr marL="457200" indent="-457200">
              <a:lnSpc>
                <a:spcPct val="113999"/>
              </a:lnSpc>
              <a:defRPr/>
            </a:pPr>
            <a:r>
              <a:rPr lang="en-US" sz="1800">
                <a:solidFill>
                  <a:srgbClr val="000000"/>
                </a:solidFill>
              </a:rPr>
              <a:t>Educause. (2019). </a:t>
            </a:r>
            <a:r>
              <a:rPr lang="en-US" sz="1800" i="1">
                <a:solidFill>
                  <a:srgbClr val="000000"/>
                </a:solidFill>
              </a:rPr>
              <a:t>Report from the 2018 EDUCAUSE Task Force on Digital Transformation</a:t>
            </a:r>
            <a:r>
              <a:rPr lang="en-US" sz="1800">
                <a:solidFill>
                  <a:srgbClr val="000000"/>
                </a:solidFill>
              </a:rPr>
              <a:t>.</a:t>
            </a:r>
            <a:r>
              <a:rPr lang="en-US" sz="1800" u="sng">
                <a:solidFill>
                  <a:srgbClr val="467886"/>
                </a:solidFill>
                <a:hlinkClick r:id="rId3"/>
              </a:rPr>
              <a:t> https://library.educause.edu/-/media/files/library/2018/11/dxtaskforcereport.pdf</a:t>
            </a:r>
            <a:endParaRPr lang="en-US" sz="1800" u="sng">
              <a:solidFill>
                <a:srgbClr val="467886"/>
              </a:solidFill>
            </a:endParaRPr>
          </a:p>
          <a:p>
            <a:pPr marL="457200" indent="-457200">
              <a:lnSpc>
                <a:spcPct val="113999"/>
              </a:lnSpc>
              <a:defRPr/>
            </a:pPr>
            <a:r>
              <a:rPr lang="en-US" sz="1800">
                <a:solidFill>
                  <a:srgbClr val="000000"/>
                </a:solidFill>
              </a:rPr>
              <a:t>Fang, Z. (2020). Toward a linguistically informed, responsive and embedded pedagogy in secondary literacy instruction</a:t>
            </a:r>
            <a:r>
              <a:rPr lang="en-US" sz="1800" i="1">
                <a:solidFill>
                  <a:srgbClr val="000000"/>
                </a:solidFill>
              </a:rPr>
              <a:t>. Journal of World Languages</a:t>
            </a:r>
            <a:r>
              <a:rPr lang="en-US" sz="1800">
                <a:solidFill>
                  <a:srgbClr val="000000"/>
                </a:solidFill>
              </a:rPr>
              <a:t>, </a:t>
            </a:r>
            <a:r>
              <a:rPr lang="en-US" sz="1800" i="1">
                <a:solidFill>
                  <a:srgbClr val="000000"/>
                </a:solidFill>
              </a:rPr>
              <a:t>6</a:t>
            </a:r>
            <a:r>
              <a:rPr lang="en-US" sz="1800">
                <a:solidFill>
                  <a:srgbClr val="000000"/>
                </a:solidFill>
              </a:rPr>
              <a:t>(1–2), 70–91. </a:t>
            </a:r>
            <a:r>
              <a:rPr lang="en-US" sz="1800">
                <a:solidFill>
                  <a:srgbClr val="000000"/>
                </a:solidFill>
                <a:hlinkClick r:id="rId4"/>
              </a:rPr>
              <a:t>https://doi.org/10.1080/21698252.2020.1720161</a:t>
            </a:r>
            <a:endParaRPr lang="en-US" sz="1800">
              <a:solidFill>
                <a:srgbClr val="000000"/>
              </a:solidFill>
            </a:endParaRPr>
          </a:p>
          <a:p>
            <a:pPr marL="457200" indent="-457200">
              <a:lnSpc>
                <a:spcPct val="113999"/>
              </a:lnSpc>
              <a:defRPr/>
            </a:pPr>
            <a:r>
              <a:rPr lang="en-US" sz="1800">
                <a:solidFill>
                  <a:srgbClr val="000000"/>
                </a:solidFill>
              </a:rPr>
              <a:t>Gottlieb, M. (2023). </a:t>
            </a:r>
            <a:r>
              <a:rPr lang="en-US" sz="1800" i="1">
                <a:solidFill>
                  <a:srgbClr val="000000"/>
                </a:solidFill>
              </a:rPr>
              <a:t>Right from the start: Enriching learning experiences for multilingual learners through multiliteracies</a:t>
            </a:r>
            <a:r>
              <a:rPr lang="en-US" sz="1800">
                <a:solidFill>
                  <a:srgbClr val="000000"/>
                </a:solidFill>
              </a:rPr>
              <a:t>. Center for Applied Linguistics.</a:t>
            </a:r>
          </a:p>
        </p:txBody>
      </p:sp>
      <p:sp>
        <p:nvSpPr>
          <p:cNvPr id="5" name="Footer Placeholder 4">
            <a:extLst>
              <a:ext uri="{FF2B5EF4-FFF2-40B4-BE49-F238E27FC236}">
                <a16:creationId xmlns:a16="http://schemas.microsoft.com/office/drawing/2014/main" id="{E0F33D8D-A6F9-0430-078B-9A39582253A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3041267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E1AD2-4D7A-F4E6-BC9E-562A96A199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386872-21C6-AC30-58C6-8FB86908AC30}"/>
              </a:ext>
            </a:extLst>
          </p:cNvPr>
          <p:cNvSpPr>
            <a:spLocks noGrp="1"/>
          </p:cNvSpPr>
          <p:nvPr>
            <p:ph type="title"/>
          </p:nvPr>
        </p:nvSpPr>
        <p:spPr/>
        <p:txBody>
          <a:bodyPr/>
          <a:lstStyle/>
          <a:p>
            <a:r>
              <a:rPr lang="en-US"/>
              <a:t>References (2)</a:t>
            </a:r>
          </a:p>
        </p:txBody>
      </p:sp>
      <p:sp>
        <p:nvSpPr>
          <p:cNvPr id="3" name="Content Placeholder 2">
            <a:extLst>
              <a:ext uri="{FF2B5EF4-FFF2-40B4-BE49-F238E27FC236}">
                <a16:creationId xmlns:a16="http://schemas.microsoft.com/office/drawing/2014/main" id="{25237F56-6E18-B974-7887-E8047C0AA1FC}"/>
              </a:ext>
            </a:extLst>
          </p:cNvPr>
          <p:cNvSpPr>
            <a:spLocks noGrp="1"/>
          </p:cNvSpPr>
          <p:nvPr>
            <p:ph idx="1"/>
          </p:nvPr>
        </p:nvSpPr>
        <p:spPr>
          <a:xfrm>
            <a:off x="457200" y="1371599"/>
            <a:ext cx="11277600" cy="4607719"/>
          </a:xfrm>
        </p:spPr>
        <p:txBody>
          <a:bodyPr vert="horz" lIns="91440" tIns="45720" rIns="91440" bIns="45720" rtlCol="0" anchor="t">
            <a:noAutofit/>
          </a:bodyPr>
          <a:lstStyle/>
          <a:p>
            <a:pPr marL="457200" indent="-457200">
              <a:lnSpc>
                <a:spcPct val="113999"/>
              </a:lnSpc>
              <a:defRPr/>
            </a:pPr>
            <a:r>
              <a:rPr lang="en-US" sz="1800">
                <a:solidFill>
                  <a:srgbClr val="000000"/>
                </a:solidFill>
              </a:rPr>
              <a:t>Gottlieb, M. (2022). </a:t>
            </a:r>
            <a:r>
              <a:rPr lang="en-US" sz="1800" i="1">
                <a:solidFill>
                  <a:srgbClr val="000000"/>
                </a:solidFill>
              </a:rPr>
              <a:t>Classroom assessment in multiple languages: A handbook for teachers</a:t>
            </a:r>
            <a:r>
              <a:rPr lang="en-US" sz="1800">
                <a:solidFill>
                  <a:srgbClr val="000000"/>
                </a:solidFill>
              </a:rPr>
              <a:t>. Corwin.</a:t>
            </a:r>
          </a:p>
          <a:p>
            <a:pPr marL="457200" indent="-457200">
              <a:lnSpc>
                <a:spcPct val="113999"/>
              </a:lnSpc>
              <a:defRPr/>
            </a:pPr>
            <a:r>
              <a:rPr lang="en-US" sz="1800">
                <a:solidFill>
                  <a:srgbClr val="000000"/>
                </a:solidFill>
              </a:rPr>
              <a:t>Halliday, M.A.K., &amp; Matthiessen, C. (2004). </a:t>
            </a:r>
            <a:r>
              <a:rPr lang="en-US" sz="1800" i="1">
                <a:solidFill>
                  <a:srgbClr val="000000"/>
                </a:solidFill>
              </a:rPr>
              <a:t>An introduction to functional grammar</a:t>
            </a:r>
            <a:r>
              <a:rPr lang="en-US" sz="1800">
                <a:solidFill>
                  <a:srgbClr val="000000"/>
                </a:solidFill>
              </a:rPr>
              <a:t>. Routledge.</a:t>
            </a:r>
          </a:p>
          <a:p>
            <a:pPr marL="457200" indent="-457200">
              <a:lnSpc>
                <a:spcPct val="113999"/>
              </a:lnSpc>
              <a:defRPr/>
            </a:pPr>
            <a:r>
              <a:rPr lang="en-US" sz="1800">
                <a:solidFill>
                  <a:srgbClr val="000000"/>
                </a:solidFill>
              </a:rPr>
              <a:t>Harding, L. (2021). Language assessment: Current trends, future challenges. </a:t>
            </a:r>
            <a:r>
              <a:rPr lang="en-US" sz="1800" i="1">
                <a:solidFill>
                  <a:srgbClr val="000000"/>
                </a:solidFill>
              </a:rPr>
              <a:t>SALT Journal at Teachers College</a:t>
            </a:r>
            <a:r>
              <a:rPr lang="en-US" sz="1800">
                <a:solidFill>
                  <a:srgbClr val="000000"/>
                </a:solidFill>
              </a:rPr>
              <a:t>, Columbia University. </a:t>
            </a:r>
            <a:r>
              <a:rPr lang="en-US" sz="1800" u="sng">
                <a:solidFill>
                  <a:srgbClr val="467886"/>
                </a:solidFill>
                <a:hlinkClick r:id="rId3"/>
              </a:rPr>
              <a:t>https://www.youtube.com/watch?v=UljPM8H9ywI</a:t>
            </a:r>
            <a:endParaRPr lang="en-US" sz="1800" b="0" i="0" u="none" strike="noStrike" kern="1200" cap="none" spc="0" normalizeH="0" baseline="0" noProof="0">
              <a:ln>
                <a:noFill/>
              </a:ln>
              <a:solidFill>
                <a:srgbClr val="000000"/>
              </a:solidFill>
              <a:effectLst/>
              <a:uLnTx/>
              <a:uFillTx/>
              <a:ea typeface="Red Hat Text" panose="02010303040201060303" pitchFamily="2" charset="0"/>
              <a:cs typeface="Red Hat Text" panose="02010303040201060303" pitchFamily="2" charset="0"/>
            </a:endParaRPr>
          </a:p>
          <a:p>
            <a:pPr marL="457200" indent="-457200">
              <a:lnSpc>
                <a:spcPct val="113999"/>
              </a:lnSpc>
              <a:defRPr/>
            </a:pPr>
            <a:r>
              <a:rPr lang="en-US" sz="1800">
                <a:solidFill>
                  <a:srgbClr val="000000"/>
                </a:solidFill>
              </a:rPr>
              <a:t>Marion, S. F., Pellegrino, J. W., &amp; Berman, A. L. (Eds.). (2024). </a:t>
            </a:r>
            <a:r>
              <a:rPr lang="en-US" sz="1800" i="1">
                <a:solidFill>
                  <a:srgbClr val="000000"/>
                </a:solidFill>
              </a:rPr>
              <a:t>Reimagining balanced assessment systems</a:t>
            </a:r>
            <a:r>
              <a:rPr lang="en-US" sz="1800">
                <a:solidFill>
                  <a:srgbClr val="000000"/>
                </a:solidFill>
              </a:rPr>
              <a:t>. National Academy of Education.</a:t>
            </a:r>
          </a:p>
          <a:p>
            <a:pPr marL="457200" indent="-457200">
              <a:lnSpc>
                <a:spcPct val="113999"/>
              </a:lnSpc>
              <a:defRPr/>
            </a:pPr>
            <a:r>
              <a:rPr lang="en-US" sz="1800">
                <a:solidFill>
                  <a:srgbClr val="000000"/>
                </a:solidFill>
              </a:rPr>
              <a:t>Papageorgiou, S., &amp; Manna, V. (2023).</a:t>
            </a:r>
            <a:r>
              <a:rPr lang="en-US" sz="1800" i="1">
                <a:solidFill>
                  <a:srgbClr val="000000"/>
                </a:solidFill>
              </a:rPr>
              <a:t> Meaningful language test scores: Research to enhance score interpretation</a:t>
            </a:r>
            <a:r>
              <a:rPr lang="en-US" sz="1800">
                <a:solidFill>
                  <a:srgbClr val="000000"/>
                </a:solidFill>
              </a:rPr>
              <a:t>. John Benjamins Publishing Company.</a:t>
            </a:r>
            <a:endParaRPr lang="en-US" sz="1800"/>
          </a:p>
          <a:p>
            <a:pPr marL="457200" indent="-457200">
              <a:lnSpc>
                <a:spcPct val="113999"/>
              </a:lnSpc>
              <a:defRPr/>
            </a:pPr>
            <a:r>
              <a:rPr lang="en-US" sz="1800">
                <a:solidFill>
                  <a:srgbClr val="000000"/>
                </a:solidFill>
              </a:rPr>
              <a:t>Park, H. (2024). </a:t>
            </a:r>
            <a:r>
              <a:rPr lang="en-US" sz="1800" i="1">
                <a:solidFill>
                  <a:srgbClr val="000000"/>
                </a:solidFill>
              </a:rPr>
              <a:t>Examination of the current implementation status of WIDA English Language Development Standards Framework, 2020 Edition </a:t>
            </a:r>
            <a:r>
              <a:rPr lang="en-US" sz="1800">
                <a:solidFill>
                  <a:srgbClr val="000000"/>
                </a:solidFill>
              </a:rPr>
              <a:t>(WIDA Research Report No. RR-2024-2). Wisconsin Center for Education Research.</a:t>
            </a:r>
            <a:endParaRPr lang="en-US" sz="1800"/>
          </a:p>
        </p:txBody>
      </p:sp>
      <p:sp>
        <p:nvSpPr>
          <p:cNvPr id="5" name="Footer Placeholder 4">
            <a:extLst>
              <a:ext uri="{FF2B5EF4-FFF2-40B4-BE49-F238E27FC236}">
                <a16:creationId xmlns:a16="http://schemas.microsoft.com/office/drawing/2014/main" id="{85E60CF4-429A-AA60-D29F-99CCA845E08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23960910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E5EC9-FA82-027A-90E4-387E57576B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0AE65C-559B-4892-A195-0C54C6A2E396}"/>
              </a:ext>
            </a:extLst>
          </p:cNvPr>
          <p:cNvSpPr>
            <a:spLocks noGrp="1"/>
          </p:cNvSpPr>
          <p:nvPr>
            <p:ph type="title"/>
          </p:nvPr>
        </p:nvSpPr>
        <p:spPr/>
        <p:txBody>
          <a:bodyPr/>
          <a:lstStyle/>
          <a:p>
            <a:r>
              <a:rPr lang="en-US"/>
              <a:t>References (3)</a:t>
            </a:r>
          </a:p>
        </p:txBody>
      </p:sp>
      <p:sp>
        <p:nvSpPr>
          <p:cNvPr id="3" name="Content Placeholder 2">
            <a:extLst>
              <a:ext uri="{FF2B5EF4-FFF2-40B4-BE49-F238E27FC236}">
                <a16:creationId xmlns:a16="http://schemas.microsoft.com/office/drawing/2014/main" id="{F38BD3C4-BBB8-0D38-650C-39D92A4CF2BE}"/>
              </a:ext>
            </a:extLst>
          </p:cNvPr>
          <p:cNvSpPr>
            <a:spLocks noGrp="1"/>
          </p:cNvSpPr>
          <p:nvPr>
            <p:ph idx="1"/>
          </p:nvPr>
        </p:nvSpPr>
        <p:spPr>
          <a:xfrm>
            <a:off x="457200" y="1371599"/>
            <a:ext cx="11277600" cy="4607719"/>
          </a:xfrm>
        </p:spPr>
        <p:txBody>
          <a:bodyPr vert="horz" lIns="91440" tIns="45720" rIns="91440" bIns="45720" rtlCol="0" anchor="t">
            <a:noAutofit/>
          </a:bodyPr>
          <a:lstStyle/>
          <a:p>
            <a:pPr marL="457200" indent="-457200">
              <a:lnSpc>
                <a:spcPct val="113999"/>
              </a:lnSpc>
              <a:defRPr/>
            </a:pPr>
            <a:r>
              <a:rPr lang="en-US" sz="1800">
                <a:solidFill>
                  <a:srgbClr val="000000"/>
                </a:solidFill>
              </a:rPr>
              <a:t>Scheider, M.C., &amp; Egan, K. (2014). </a:t>
            </a:r>
            <a:r>
              <a:rPr lang="en-US" sz="1800" i="1">
                <a:solidFill>
                  <a:srgbClr val="000000"/>
                </a:solidFill>
              </a:rPr>
              <a:t>A handbook for creating range and target performance level descriptors</a:t>
            </a:r>
            <a:r>
              <a:rPr lang="en-US" sz="1800">
                <a:solidFill>
                  <a:srgbClr val="000000"/>
                </a:solidFill>
              </a:rPr>
              <a:t>. The National Center for Improvement of Educational Assessment.</a:t>
            </a:r>
            <a:endParaRPr lang="en-US" sz="1800"/>
          </a:p>
          <a:p>
            <a:pPr marL="457200" indent="-457200">
              <a:lnSpc>
                <a:spcPct val="113999"/>
              </a:lnSpc>
              <a:defRPr/>
            </a:pPr>
            <a:r>
              <a:rPr lang="en-US" sz="1800">
                <a:solidFill>
                  <a:srgbClr val="000000"/>
                </a:solidFill>
              </a:rPr>
              <a:t>Shafer Willner, L., &amp; Gottlieb, M. (2024). A</a:t>
            </a:r>
            <a:r>
              <a:rPr lang="en-US" sz="1800" i="1">
                <a:solidFill>
                  <a:srgbClr val="000000"/>
                </a:solidFill>
              </a:rPr>
              <a:t>ligning proficiency level descriptors with audiences and uses: Enhancing equitable communication in a K–12 language assessment system</a:t>
            </a:r>
            <a:r>
              <a:rPr lang="en-US" sz="1800">
                <a:solidFill>
                  <a:srgbClr val="000000"/>
                </a:solidFill>
              </a:rPr>
              <a:t>. Paper presented at Language Testing Research Colloquium (LTRC), Innsbruck, Austria.</a:t>
            </a:r>
            <a:endParaRPr lang="en-US" sz="1800"/>
          </a:p>
          <a:p>
            <a:pPr marL="457200" indent="-457200">
              <a:lnSpc>
                <a:spcPct val="113999"/>
              </a:lnSpc>
              <a:defRPr/>
            </a:pPr>
            <a:r>
              <a:rPr lang="en-US" sz="1800">
                <a:solidFill>
                  <a:srgbClr val="000000"/>
                </a:solidFill>
              </a:rPr>
              <a:t>Shafer Willner, L., Gottlieb, M., Kray, F.M., Westerlund, R., Lundgren, C., Besser, S., et al. (2020). Appendix F: Theoretical foundations of the WIDA English language development standards framework, 2020 Edition. In </a:t>
            </a:r>
            <a:r>
              <a:rPr lang="en-US" sz="1800" b="0" i="1">
                <a:solidFill>
                  <a:srgbClr val="000000"/>
                </a:solidFill>
                <a:effectLst/>
              </a:rPr>
              <a:t>WIDA English language development standards framework, 2020 edition: Kindergarten–grade 12 </a:t>
            </a:r>
            <a:r>
              <a:rPr lang="en-US" sz="1800" b="0">
                <a:solidFill>
                  <a:srgbClr val="000000"/>
                </a:solidFill>
                <a:effectLst/>
              </a:rPr>
              <a:t>(pp. 354–364)</a:t>
            </a:r>
            <a:r>
              <a:rPr lang="en-US" sz="1800" b="0" i="1">
                <a:solidFill>
                  <a:srgbClr val="000000"/>
                </a:solidFill>
                <a:effectLst/>
              </a:rPr>
              <a:t>.</a:t>
            </a:r>
            <a:r>
              <a:rPr lang="en-US" sz="1800" b="0" i="0">
                <a:solidFill>
                  <a:srgbClr val="000000"/>
                </a:solidFill>
                <a:effectLst/>
              </a:rPr>
              <a:t> Board of Regents of the University of Wisconsin System.</a:t>
            </a:r>
          </a:p>
          <a:p>
            <a:pPr marL="457200" indent="-457200">
              <a:lnSpc>
                <a:spcPct val="113999"/>
              </a:lnSpc>
              <a:defRPr/>
            </a:pPr>
            <a:r>
              <a:rPr lang="en-US" sz="1800" b="0" i="0">
                <a:solidFill>
                  <a:srgbClr val="000000"/>
                </a:solidFill>
                <a:effectLst/>
              </a:rPr>
              <a:t>WIDA. (2020). </a:t>
            </a:r>
            <a:r>
              <a:rPr lang="en-US" sz="1800" b="0" i="1">
                <a:solidFill>
                  <a:srgbClr val="000000"/>
                </a:solidFill>
                <a:effectLst/>
              </a:rPr>
              <a:t>WIDA English language development standards framework, 2020 edition: Kindergarten–grade 12.</a:t>
            </a:r>
            <a:r>
              <a:rPr lang="en-US" sz="1800" b="0" i="0">
                <a:solidFill>
                  <a:srgbClr val="000000"/>
                </a:solidFill>
                <a:effectLst/>
              </a:rPr>
              <a:t> Board of Regents of the University of Wisconsin System. </a:t>
            </a:r>
            <a:r>
              <a:rPr lang="en-US" sz="1800" b="0" i="0">
                <a:solidFill>
                  <a:srgbClr val="000000"/>
                </a:solidFill>
                <a:effectLst/>
                <a:hlinkClick r:id="rId3"/>
              </a:rPr>
              <a:t>https://wida.wisc.edu/resources/wida-english-language-development-standards-framework-2020-edition</a:t>
            </a:r>
            <a:endParaRPr lang="en-US" sz="1800"/>
          </a:p>
        </p:txBody>
      </p:sp>
      <p:sp>
        <p:nvSpPr>
          <p:cNvPr id="5" name="Footer Placeholder 4">
            <a:extLst>
              <a:ext uri="{FF2B5EF4-FFF2-40B4-BE49-F238E27FC236}">
                <a16:creationId xmlns:a16="http://schemas.microsoft.com/office/drawing/2014/main" id="{7E6B11EE-D7A4-76DC-F0C9-39AC4BD6574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1678628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1D200-BEDB-2E52-D3D7-C04530DA23C1}"/>
              </a:ext>
            </a:extLst>
          </p:cNvPr>
          <p:cNvSpPr>
            <a:spLocks noGrp="1"/>
          </p:cNvSpPr>
          <p:nvPr>
            <p:ph type="title"/>
          </p:nvPr>
        </p:nvSpPr>
        <p:spPr/>
        <p:txBody>
          <a:bodyPr>
            <a:normAutofit fontScale="90000"/>
          </a:bodyPr>
          <a:lstStyle/>
          <a:p>
            <a:r>
              <a:rPr lang="en-US" sz="4800" b="1"/>
              <a:t>WIDA Updates Are Part of an Aligned System</a:t>
            </a:r>
            <a:endParaRPr lang="en-US"/>
          </a:p>
        </p:txBody>
      </p:sp>
      <p:sp>
        <p:nvSpPr>
          <p:cNvPr id="4" name="Footer Placeholder 3">
            <a:extLst>
              <a:ext uri="{FF2B5EF4-FFF2-40B4-BE49-F238E27FC236}">
                <a16:creationId xmlns:a16="http://schemas.microsoft.com/office/drawing/2014/main" id="{77C25081-41FB-42A4-2107-F2EED94FA35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graphicFrame>
        <p:nvGraphicFramePr>
          <p:cNvPr id="5" name="Diagram 4" descr="A chart of overlapping circles, showing how WIDA ACCESS, the Proficiency Level Descriptors (PLDs), and the Expressive and Interpretive Language Charts interact.">
            <a:extLst>
              <a:ext uri="{FF2B5EF4-FFF2-40B4-BE49-F238E27FC236}">
                <a16:creationId xmlns:a16="http://schemas.microsoft.com/office/drawing/2014/main" id="{7F1537D3-1E51-C033-E4C4-DC17046BEA6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8176694"/>
              </p:ext>
            </p:extLst>
          </p:nvPr>
        </p:nvGraphicFramePr>
        <p:xfrm>
          <a:off x="1074139" y="2230465"/>
          <a:ext cx="10043721" cy="4116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5">
            <a:extLst>
              <a:ext uri="{FF2B5EF4-FFF2-40B4-BE49-F238E27FC236}">
                <a16:creationId xmlns:a16="http://schemas.microsoft.com/office/drawing/2014/main" id="{DA132A30-D9C1-5604-4F44-9C8AC115A78C}"/>
              </a:ext>
              <a:ext uri="{C183D7F6-B498-43B3-948B-1728B52AA6E4}">
                <adec:decorative xmlns:adec="http://schemas.microsoft.com/office/drawing/2017/decorative" val="1"/>
              </a:ext>
            </a:extLst>
          </p:cNvPr>
          <p:cNvCxnSpPr>
            <a:cxnSpLocks/>
          </p:cNvCxnSpPr>
          <p:nvPr/>
        </p:nvCxnSpPr>
        <p:spPr>
          <a:xfrm>
            <a:off x="616226" y="2240590"/>
            <a:ext cx="10684565" cy="0"/>
          </a:xfrm>
          <a:prstGeom prst="straightConnector1">
            <a:avLst/>
          </a:prstGeom>
          <a:ln w="228600">
            <a:solidFill>
              <a:srgbClr val="609C33"/>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7" name="Left-Right Arrow 9">
            <a:extLst>
              <a:ext uri="{FF2B5EF4-FFF2-40B4-BE49-F238E27FC236}">
                <a16:creationId xmlns:a16="http://schemas.microsoft.com/office/drawing/2014/main" id="{009327D0-30FC-D94A-5E20-D6ED2D57E8BC}"/>
              </a:ext>
              <a:ext uri="{C183D7F6-B498-43B3-948B-1728B52AA6E4}">
                <adec:decorative xmlns:adec="http://schemas.microsoft.com/office/drawing/2017/decorative" val="1"/>
              </a:ext>
            </a:extLst>
          </p:cNvPr>
          <p:cNvSpPr/>
          <p:nvPr/>
        </p:nvSpPr>
        <p:spPr>
          <a:xfrm>
            <a:off x="3795942" y="5341672"/>
            <a:ext cx="1229993" cy="237695"/>
          </a:xfrm>
          <a:prstGeom prst="lef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 Arrow 9">
            <a:extLst>
              <a:ext uri="{FF2B5EF4-FFF2-40B4-BE49-F238E27FC236}">
                <a16:creationId xmlns:a16="http://schemas.microsoft.com/office/drawing/2014/main" id="{EAF4375C-7288-2A59-CA67-09C42C9C98E5}"/>
              </a:ext>
              <a:ext uri="{C183D7F6-B498-43B3-948B-1728B52AA6E4}">
                <adec:decorative xmlns:adec="http://schemas.microsoft.com/office/drawing/2017/decorative" val="1"/>
              </a:ext>
            </a:extLst>
          </p:cNvPr>
          <p:cNvSpPr/>
          <p:nvPr/>
        </p:nvSpPr>
        <p:spPr>
          <a:xfrm>
            <a:off x="6940020" y="5341671"/>
            <a:ext cx="1229993" cy="237695"/>
          </a:xfrm>
          <a:prstGeom prst="lef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621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29185-95DF-7164-72E5-28492DCF521B}"/>
              </a:ext>
            </a:extLst>
          </p:cNvPr>
          <p:cNvSpPr>
            <a:spLocks noGrp="1"/>
          </p:cNvSpPr>
          <p:nvPr>
            <p:ph type="title"/>
          </p:nvPr>
        </p:nvSpPr>
        <p:spPr/>
        <p:txBody>
          <a:bodyPr/>
          <a:lstStyle/>
          <a:p>
            <a:r>
              <a:rPr lang="en-US"/>
              <a:t>Recommendations for Uses</a:t>
            </a:r>
          </a:p>
        </p:txBody>
      </p:sp>
      <p:sp>
        <p:nvSpPr>
          <p:cNvPr id="3" name="Content Placeholder 2">
            <a:extLst>
              <a:ext uri="{FF2B5EF4-FFF2-40B4-BE49-F238E27FC236}">
                <a16:creationId xmlns:a16="http://schemas.microsoft.com/office/drawing/2014/main" id="{09D0B95B-D7D1-BCB2-1CD1-6D00BB555038}"/>
              </a:ext>
            </a:extLst>
          </p:cNvPr>
          <p:cNvSpPr>
            <a:spLocks noGrp="1"/>
          </p:cNvSpPr>
          <p:nvPr>
            <p:ph idx="1"/>
          </p:nvPr>
        </p:nvSpPr>
        <p:spPr>
          <a:xfrm>
            <a:off x="457200" y="1371600"/>
            <a:ext cx="10913633" cy="475512"/>
          </a:xfrm>
        </p:spPr>
        <p:txBody>
          <a:bodyPr>
            <a:normAutofit/>
          </a:bodyPr>
          <a:lstStyle/>
          <a:p>
            <a:r>
              <a:rPr lang="en-US" sz="2000" b="0">
                <a:latin typeface="Red Hat Text" panose="02010303040201060303" pitchFamily="2" charset="0"/>
                <a:ea typeface="Red Hat Text" panose="02010303040201060303" pitchFamily="2" charset="0"/>
                <a:cs typeface="Red Hat Text" panose="02010303040201060303" pitchFamily="2" charset="0"/>
              </a:rPr>
              <a:t>Connect WIDA ACCESS Scores to Curriculum, Instruction, and Classroom Assessment.</a:t>
            </a:r>
            <a:endParaRPr lang="en-US" sz="2000"/>
          </a:p>
        </p:txBody>
      </p:sp>
      <p:grpSp>
        <p:nvGrpSpPr>
          <p:cNvPr id="20" name="Group 19" descr="Interpret Student ACCESS scores&#10;Gather classroom assessment data&#10;Plan next steps for instruction and monitor student progress&#10;Communicate with colleagues to enhance understanding of students' proficiency levels&#10;">
            <a:extLst>
              <a:ext uri="{FF2B5EF4-FFF2-40B4-BE49-F238E27FC236}">
                <a16:creationId xmlns:a16="http://schemas.microsoft.com/office/drawing/2014/main" id="{E53580DC-F70E-FCD8-7B06-1CFD478920E6}"/>
              </a:ext>
            </a:extLst>
          </p:cNvPr>
          <p:cNvGrpSpPr/>
          <p:nvPr/>
        </p:nvGrpSpPr>
        <p:grpSpPr>
          <a:xfrm>
            <a:off x="1245448" y="1955800"/>
            <a:ext cx="8969169" cy="3752797"/>
            <a:chOff x="2202947" y="1357826"/>
            <a:chExt cx="9032226" cy="4548299"/>
          </a:xfrm>
        </p:grpSpPr>
        <p:graphicFrame>
          <p:nvGraphicFramePr>
            <p:cNvPr id="21" name="Diagram 20">
              <a:extLst>
                <a:ext uri="{FF2B5EF4-FFF2-40B4-BE49-F238E27FC236}">
                  <a16:creationId xmlns:a16="http://schemas.microsoft.com/office/drawing/2014/main" id="{9DAF803A-7D02-80B1-CA86-FC2A3C8D0041}"/>
                </a:ext>
              </a:extLst>
            </p:cNvPr>
            <p:cNvGraphicFramePr/>
            <p:nvPr>
              <p:extLst>
                <p:ext uri="{D42A27DB-BD31-4B8C-83A1-F6EECF244321}">
                  <p14:modId xmlns:p14="http://schemas.microsoft.com/office/powerpoint/2010/main" val="4284296555"/>
                </p:ext>
              </p:extLst>
            </p:nvPr>
          </p:nvGraphicFramePr>
          <p:xfrm>
            <a:off x="2202947" y="1357826"/>
            <a:ext cx="9032226" cy="4548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Arrow: Up 21">
              <a:extLst>
                <a:ext uri="{FF2B5EF4-FFF2-40B4-BE49-F238E27FC236}">
                  <a16:creationId xmlns:a16="http://schemas.microsoft.com/office/drawing/2014/main" id="{AF1F5450-6A3F-F5B7-C141-3EF523FB9217}"/>
                </a:ext>
              </a:extLst>
            </p:cNvPr>
            <p:cNvSpPr/>
            <p:nvPr/>
          </p:nvSpPr>
          <p:spPr>
            <a:xfrm>
              <a:off x="5651538" y="2027510"/>
              <a:ext cx="589385" cy="443252"/>
            </a:xfrm>
            <a:prstGeom prst="upArrow">
              <a:avLst/>
            </a:prstGeom>
            <a:solidFill>
              <a:srgbClr val="609C33"/>
            </a:solidFill>
            <a:ln w="12700" cap="flat" cmpd="sng" algn="ctr">
              <a:solidFill>
                <a:srgbClr val="FFFFFF">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Red Hat Text" panose="02010303040201060303" pitchFamily="2" charset="0"/>
                <a:cs typeface="Red Hat Text" panose="02010303040201060303" pitchFamily="2" charset="0"/>
              </a:endParaRPr>
            </a:p>
          </p:txBody>
        </p:sp>
        <p:sp>
          <p:nvSpPr>
            <p:cNvPr id="24" name="Arrow: Up 23">
              <a:extLst>
                <a:ext uri="{FF2B5EF4-FFF2-40B4-BE49-F238E27FC236}">
                  <a16:creationId xmlns:a16="http://schemas.microsoft.com/office/drawing/2014/main" id="{D31A3A5B-1613-F0B2-CAF1-25AE4EF81072}"/>
                </a:ext>
              </a:extLst>
            </p:cNvPr>
            <p:cNvSpPr/>
            <p:nvPr/>
          </p:nvSpPr>
          <p:spPr>
            <a:xfrm>
              <a:off x="5651537" y="4700162"/>
              <a:ext cx="589385" cy="497991"/>
            </a:xfrm>
            <a:prstGeom prst="upArrow">
              <a:avLst/>
            </a:prstGeom>
            <a:solidFill>
              <a:srgbClr val="936FB1"/>
            </a:solidFill>
            <a:ln w="12700" cap="flat" cmpd="sng" algn="ctr">
              <a:solidFill>
                <a:srgbClr val="FFFFFF">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Red Hat Text" panose="02010303040201060303" pitchFamily="2" charset="0"/>
                <a:cs typeface="Red Hat Text" panose="02010303040201060303" pitchFamily="2" charset="0"/>
              </a:endParaRPr>
            </a:p>
          </p:txBody>
        </p:sp>
        <p:sp>
          <p:nvSpPr>
            <p:cNvPr id="23" name="Arrow: Up 22">
              <a:extLst>
                <a:ext uri="{FF2B5EF4-FFF2-40B4-BE49-F238E27FC236}">
                  <a16:creationId xmlns:a16="http://schemas.microsoft.com/office/drawing/2014/main" id="{C3DC41AC-FB3A-A184-6523-26FA0730B908}"/>
                </a:ext>
              </a:extLst>
            </p:cNvPr>
            <p:cNvSpPr/>
            <p:nvPr/>
          </p:nvSpPr>
          <p:spPr>
            <a:xfrm>
              <a:off x="5651538" y="3272176"/>
              <a:ext cx="589385" cy="443252"/>
            </a:xfrm>
            <a:prstGeom prst="upArrow">
              <a:avLst/>
            </a:prstGeom>
            <a:solidFill>
              <a:srgbClr val="FFA902"/>
            </a:solidFill>
            <a:ln w="12700" cap="flat" cmpd="sng" algn="ctr">
              <a:solidFill>
                <a:srgbClr val="FFFFFF">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Red Hat Text" panose="02010303040201060303" pitchFamily="2" charset="0"/>
                <a:cs typeface="Red Hat Text" panose="02010303040201060303" pitchFamily="2" charset="0"/>
              </a:endParaRPr>
            </a:p>
          </p:txBody>
        </p:sp>
      </p:grpSp>
      <p:sp>
        <p:nvSpPr>
          <p:cNvPr id="4" name="Footer Placeholder 3">
            <a:extLst>
              <a:ext uri="{FF2B5EF4-FFF2-40B4-BE49-F238E27FC236}">
                <a16:creationId xmlns:a16="http://schemas.microsoft.com/office/drawing/2014/main" id="{A99CF42A-4CB5-5738-BF14-B970A7C5499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Tree>
    <p:extLst>
      <p:ext uri="{BB962C8B-B14F-4D97-AF65-F5344CB8AC3E}">
        <p14:creationId xmlns:p14="http://schemas.microsoft.com/office/powerpoint/2010/main" val="3997077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4F5A-D3A8-6CDA-BE0B-1FABA73E57F0}"/>
              </a:ext>
            </a:extLst>
          </p:cNvPr>
          <p:cNvSpPr>
            <a:spLocks noGrp="1"/>
          </p:cNvSpPr>
          <p:nvPr>
            <p:ph type="title"/>
          </p:nvPr>
        </p:nvSpPr>
        <p:spPr/>
        <p:txBody>
          <a:bodyPr>
            <a:noAutofit/>
          </a:bodyPr>
          <a:lstStyle/>
          <a:p>
            <a:r>
              <a:rPr lang="en-US" sz="4000"/>
              <a:t>How Does Each Group Use Student Language Proficiency Data in Your Setting?</a:t>
            </a:r>
          </a:p>
        </p:txBody>
      </p:sp>
      <p:sp>
        <p:nvSpPr>
          <p:cNvPr id="4" name="Footer Placeholder 3">
            <a:extLst>
              <a:ext uri="{FF2B5EF4-FFF2-40B4-BE49-F238E27FC236}">
                <a16:creationId xmlns:a16="http://schemas.microsoft.com/office/drawing/2014/main" id="{06DA7A48-6C2C-A898-111D-B46DD66D6DB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pic>
        <p:nvPicPr>
          <p:cNvPr id="7" name="Picture 6" descr="A circle chart showing four types of stakeholders: Classroom teachers, language specialists, families, and policy makers.">
            <a:extLst>
              <a:ext uri="{FF2B5EF4-FFF2-40B4-BE49-F238E27FC236}">
                <a16:creationId xmlns:a16="http://schemas.microsoft.com/office/drawing/2014/main" id="{55D1D74F-BE53-11D4-BD7A-A8083665C7CC}"/>
              </a:ext>
            </a:extLst>
          </p:cNvPr>
          <p:cNvPicPr>
            <a:picLocks noChangeAspect="1"/>
          </p:cNvPicPr>
          <p:nvPr/>
        </p:nvPicPr>
        <p:blipFill>
          <a:blip r:embed="rId3"/>
          <a:stretch>
            <a:fillRect/>
          </a:stretch>
        </p:blipFill>
        <p:spPr>
          <a:xfrm>
            <a:off x="285651" y="1914671"/>
            <a:ext cx="4769665" cy="3906531"/>
          </a:xfrm>
          <a:prstGeom prst="rect">
            <a:avLst/>
          </a:prstGeom>
        </p:spPr>
      </p:pic>
      <p:graphicFrame>
        <p:nvGraphicFramePr>
          <p:cNvPr id="8" name="Table 7">
            <a:extLst>
              <a:ext uri="{FF2B5EF4-FFF2-40B4-BE49-F238E27FC236}">
                <a16:creationId xmlns:a16="http://schemas.microsoft.com/office/drawing/2014/main" id="{A654467F-FBEB-F539-379D-505D0D7A39DB}"/>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573549685"/>
              </p:ext>
            </p:extLst>
          </p:nvPr>
        </p:nvGraphicFramePr>
        <p:xfrm>
          <a:off x="5098694" y="1914671"/>
          <a:ext cx="5927942" cy="4153314"/>
        </p:xfrm>
        <a:graphic>
          <a:graphicData uri="http://schemas.openxmlformats.org/drawingml/2006/table">
            <a:tbl>
              <a:tblPr firstRow="1" bandRow="1">
                <a:tableStyleId>{5C22544A-7EE6-4342-B048-85BDC9FD1C3A}</a:tableStyleId>
              </a:tblPr>
              <a:tblGrid>
                <a:gridCol w="2677364">
                  <a:extLst>
                    <a:ext uri="{9D8B030D-6E8A-4147-A177-3AD203B41FA5}">
                      <a16:colId xmlns:a16="http://schemas.microsoft.com/office/drawing/2014/main" val="1694941177"/>
                    </a:ext>
                  </a:extLst>
                </a:gridCol>
                <a:gridCol w="3250578">
                  <a:extLst>
                    <a:ext uri="{9D8B030D-6E8A-4147-A177-3AD203B41FA5}">
                      <a16:colId xmlns:a16="http://schemas.microsoft.com/office/drawing/2014/main" val="3457942542"/>
                    </a:ext>
                  </a:extLst>
                </a:gridCol>
              </a:tblGrid>
              <a:tr h="951468">
                <a:tc>
                  <a:txBody>
                    <a:bodyPr/>
                    <a:lstStyle/>
                    <a:p>
                      <a:r>
                        <a:rPr lang="en-US" sz="2800" b="1">
                          <a:latin typeface="+mn-lt"/>
                        </a:rPr>
                        <a:t>Interest Group</a:t>
                      </a:r>
                    </a:p>
                  </a:txBody>
                  <a:tcPr anchor="ctr"/>
                </a:tc>
                <a:tc>
                  <a:txBody>
                    <a:bodyPr/>
                    <a:lstStyle/>
                    <a:p>
                      <a:r>
                        <a:rPr lang="en-US" sz="2800">
                          <a:latin typeface="+mn-lt"/>
                        </a:rPr>
                        <a:t>Using the data for . . . </a:t>
                      </a:r>
                    </a:p>
                  </a:txBody>
                  <a:tcPr anchor="ctr"/>
                </a:tc>
                <a:extLst>
                  <a:ext uri="{0D108BD9-81ED-4DB2-BD59-A6C34878D82A}">
                    <a16:rowId xmlns:a16="http://schemas.microsoft.com/office/drawing/2014/main" val="2462664599"/>
                  </a:ext>
                </a:extLst>
              </a:tr>
              <a:tr h="733990">
                <a:tc>
                  <a:txBody>
                    <a:bodyPr/>
                    <a:lstStyle/>
                    <a:p>
                      <a:r>
                        <a:rPr lang="en-US" sz="2400" b="1">
                          <a:latin typeface="+mn-lt"/>
                        </a:rPr>
                        <a:t>Classroom Teachers</a:t>
                      </a:r>
                    </a:p>
                  </a:txBody>
                  <a:tcPr anchor="ctr"/>
                </a:tc>
                <a:tc>
                  <a:txBody>
                    <a:bodyPr/>
                    <a:lstStyle/>
                    <a:p>
                      <a:endParaRPr lang="en-US" sz="2400">
                        <a:latin typeface="+mn-lt"/>
                      </a:endParaRPr>
                    </a:p>
                  </a:txBody>
                  <a:tcPr anchor="ctr"/>
                </a:tc>
                <a:extLst>
                  <a:ext uri="{0D108BD9-81ED-4DB2-BD59-A6C34878D82A}">
                    <a16:rowId xmlns:a16="http://schemas.microsoft.com/office/drawing/2014/main" val="4149075703"/>
                  </a:ext>
                </a:extLst>
              </a:tr>
              <a:tr h="733990">
                <a:tc>
                  <a:txBody>
                    <a:bodyPr/>
                    <a:lstStyle/>
                    <a:p>
                      <a:r>
                        <a:rPr lang="en-US" sz="2400" b="1">
                          <a:latin typeface="+mn-lt"/>
                        </a:rPr>
                        <a:t>Language Specialists</a:t>
                      </a:r>
                    </a:p>
                  </a:txBody>
                  <a:tcPr anchor="ctr"/>
                </a:tc>
                <a:tc>
                  <a:txBody>
                    <a:bodyPr/>
                    <a:lstStyle/>
                    <a:p>
                      <a:endParaRPr lang="en-US" sz="2400">
                        <a:latin typeface="+mn-lt"/>
                      </a:endParaRPr>
                    </a:p>
                  </a:txBody>
                  <a:tcPr anchor="ctr"/>
                </a:tc>
                <a:extLst>
                  <a:ext uri="{0D108BD9-81ED-4DB2-BD59-A6C34878D82A}">
                    <a16:rowId xmlns:a16="http://schemas.microsoft.com/office/drawing/2014/main" val="824199496"/>
                  </a:ext>
                </a:extLst>
              </a:tr>
              <a:tr h="1060207">
                <a:tc>
                  <a:txBody>
                    <a:bodyPr/>
                    <a:lstStyle/>
                    <a:p>
                      <a:r>
                        <a:rPr lang="en-US" sz="2400" b="1">
                          <a:latin typeface="+mn-lt"/>
                        </a:rPr>
                        <a:t>Administrators &amp; Policymakers</a:t>
                      </a:r>
                    </a:p>
                  </a:txBody>
                  <a:tcPr anchor="ctr"/>
                </a:tc>
                <a:tc>
                  <a:txBody>
                    <a:bodyPr/>
                    <a:lstStyle/>
                    <a:p>
                      <a:endParaRPr lang="en-US" sz="2400">
                        <a:latin typeface="+mn-lt"/>
                      </a:endParaRPr>
                    </a:p>
                  </a:txBody>
                  <a:tcPr anchor="ctr"/>
                </a:tc>
                <a:extLst>
                  <a:ext uri="{0D108BD9-81ED-4DB2-BD59-A6C34878D82A}">
                    <a16:rowId xmlns:a16="http://schemas.microsoft.com/office/drawing/2014/main" val="416008454"/>
                  </a:ext>
                </a:extLst>
              </a:tr>
              <a:tr h="584689">
                <a:tc>
                  <a:txBody>
                    <a:bodyPr/>
                    <a:lstStyle/>
                    <a:p>
                      <a:r>
                        <a:rPr lang="en-US" sz="2400" b="1">
                          <a:latin typeface="+mn-lt"/>
                        </a:rPr>
                        <a:t>Families</a:t>
                      </a:r>
                    </a:p>
                  </a:txBody>
                  <a:tcPr anchor="ctr"/>
                </a:tc>
                <a:tc>
                  <a:txBody>
                    <a:bodyPr/>
                    <a:lstStyle/>
                    <a:p>
                      <a:endParaRPr lang="en-US" sz="2400">
                        <a:latin typeface="+mn-lt"/>
                      </a:endParaRPr>
                    </a:p>
                  </a:txBody>
                  <a:tcPr anchor="ctr"/>
                </a:tc>
                <a:extLst>
                  <a:ext uri="{0D108BD9-81ED-4DB2-BD59-A6C34878D82A}">
                    <a16:rowId xmlns:a16="http://schemas.microsoft.com/office/drawing/2014/main" val="1519672921"/>
                  </a:ext>
                </a:extLst>
              </a:tr>
            </a:tbl>
          </a:graphicData>
        </a:graphic>
      </p:graphicFrame>
    </p:spTree>
    <p:extLst>
      <p:ext uri="{BB962C8B-B14F-4D97-AF65-F5344CB8AC3E}">
        <p14:creationId xmlns:p14="http://schemas.microsoft.com/office/powerpoint/2010/main" val="3135494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A9302-F2BB-5440-90FF-E97BB463DB35}"/>
              </a:ext>
            </a:extLst>
          </p:cNvPr>
          <p:cNvSpPr>
            <a:spLocks noGrp="1"/>
          </p:cNvSpPr>
          <p:nvPr>
            <p:ph type="title"/>
          </p:nvPr>
        </p:nvSpPr>
        <p:spPr/>
        <p:txBody>
          <a:bodyPr>
            <a:normAutofit fontScale="90000"/>
          </a:bodyPr>
          <a:lstStyle/>
          <a:p>
            <a:r>
              <a:rPr lang="en-US"/>
              <a:t>What Has Been Updated?: </a:t>
            </a:r>
            <a:br>
              <a:rPr lang="en-US"/>
            </a:br>
            <a:r>
              <a:rPr lang="en-US"/>
              <a:t>ACCESS Speaking and Writing Rubrics</a:t>
            </a:r>
          </a:p>
        </p:txBody>
      </p:sp>
      <p:sp>
        <p:nvSpPr>
          <p:cNvPr id="4" name="Footer Placeholder 3">
            <a:extLst>
              <a:ext uri="{FF2B5EF4-FFF2-40B4-BE49-F238E27FC236}">
                <a16:creationId xmlns:a16="http://schemas.microsoft.com/office/drawing/2014/main" id="{411373B0-8137-B855-ED7C-90DE66278B9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ea typeface="Red Hat Display Medium" panose="02010303040201060303" pitchFamily="2" charset="0"/>
                <a:cs typeface="Red Hat Display Medium" panose="02010303040201060303" pitchFamily="2" charset="0"/>
              </a:rPr>
              <a:t>©2025 Board of Regents of the University of Wisconsin System</a:t>
            </a:r>
          </a:p>
        </p:txBody>
      </p:sp>
      <p:sp>
        <p:nvSpPr>
          <p:cNvPr id="5" name="Content Placeholder 1">
            <a:extLst>
              <a:ext uri="{FF2B5EF4-FFF2-40B4-BE49-F238E27FC236}">
                <a16:creationId xmlns:a16="http://schemas.microsoft.com/office/drawing/2014/main" id="{A44125F4-A6B2-6D77-86BE-045F90FDCA89}"/>
              </a:ext>
            </a:extLst>
          </p:cNvPr>
          <p:cNvSpPr>
            <a:spLocks noGrp="1"/>
          </p:cNvSpPr>
          <p:nvPr>
            <p:ph idx="1"/>
          </p:nvPr>
        </p:nvSpPr>
        <p:spPr>
          <a:xfrm>
            <a:off x="457201" y="1825625"/>
            <a:ext cx="3514954" cy="3924122"/>
          </a:xfrm>
        </p:spPr>
        <p:txBody>
          <a:bodyPr>
            <a:normAutofit fontScale="92500"/>
          </a:bodyPr>
          <a:lstStyle/>
          <a:p>
            <a:pPr marL="457200" indent="-457200">
              <a:buFont typeface="Arial" panose="020B0604020202020204" pitchFamily="34" charset="0"/>
              <a:buChar char="•"/>
            </a:pPr>
            <a:r>
              <a:rPr lang="en-US"/>
              <a:t>Single continuum from Grades 1–12</a:t>
            </a:r>
          </a:p>
          <a:p>
            <a:pPr marL="457200" indent="-457200">
              <a:buFont typeface="Arial" panose="020B0604020202020204" pitchFamily="34" charset="0"/>
              <a:buChar char="•"/>
            </a:pPr>
            <a:r>
              <a:rPr lang="en-US"/>
              <a:t>Separate Speaking and Writing domains</a:t>
            </a:r>
          </a:p>
        </p:txBody>
      </p:sp>
      <p:pic>
        <p:nvPicPr>
          <p:cNvPr id="6" name="Picture 5" descr="Example of the current WIDA Speaking Rubric, Grades 1-12">
            <a:extLst>
              <a:ext uri="{FF2B5EF4-FFF2-40B4-BE49-F238E27FC236}">
                <a16:creationId xmlns:a16="http://schemas.microsoft.com/office/drawing/2014/main" id="{1E81F336-F59C-8A30-DAA1-93238A21F90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047192" y="1968816"/>
            <a:ext cx="2491575" cy="3641944"/>
          </a:xfrm>
          <a:prstGeom prst="rect">
            <a:avLst/>
          </a:prstGeom>
          <a:ln>
            <a:solidFill>
              <a:schemeClr val="accent1"/>
            </a:solidFill>
          </a:ln>
        </p:spPr>
      </p:pic>
      <p:pic>
        <p:nvPicPr>
          <p:cNvPr id="7" name="Picture 6" descr="Example of the current WIDA Writing Rubric, Grades 1-12">
            <a:extLst>
              <a:ext uri="{FF2B5EF4-FFF2-40B4-BE49-F238E27FC236}">
                <a16:creationId xmlns:a16="http://schemas.microsoft.com/office/drawing/2014/main" id="{81FCC338-626C-141E-907E-A70E92FDE509}"/>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8219847" y="1968816"/>
            <a:ext cx="2635059" cy="3660844"/>
          </a:xfrm>
          <a:prstGeom prst="rect">
            <a:avLst/>
          </a:prstGeom>
          <a:ln>
            <a:solidFill>
              <a:schemeClr val="accent1"/>
            </a:solidFill>
          </a:ln>
        </p:spPr>
      </p:pic>
    </p:spTree>
    <p:extLst>
      <p:ext uri="{BB962C8B-B14F-4D97-AF65-F5344CB8AC3E}">
        <p14:creationId xmlns:p14="http://schemas.microsoft.com/office/powerpoint/2010/main" val="3204266064"/>
      </p:ext>
    </p:extLst>
  </p:cSld>
  <p:clrMapOvr>
    <a:masterClrMapping/>
  </p:clrMapOvr>
</p:sld>
</file>

<file path=ppt/theme/theme1.xml><?xml version="1.0" encoding="utf-8"?>
<a:theme xmlns:a="http://schemas.openxmlformats.org/drawingml/2006/main" name="WIDA General">
  <a:themeElements>
    <a:clrScheme name="WIDA General">
      <a:dk1>
        <a:sysClr val="windowText" lastClr="000000"/>
      </a:dk1>
      <a:lt1>
        <a:sysClr val="window" lastClr="FFFFFF"/>
      </a:lt1>
      <a:dk2>
        <a:srgbClr val="1268A0"/>
      </a:dk2>
      <a:lt2>
        <a:srgbClr val="D7E3F3"/>
      </a:lt2>
      <a:accent1>
        <a:srgbClr val="2684C1"/>
      </a:accent1>
      <a:accent2>
        <a:srgbClr val="4E8724"/>
      </a:accent2>
      <a:accent3>
        <a:srgbClr val="DF9400"/>
      </a:accent3>
      <a:accent4>
        <a:srgbClr val="672B93"/>
      </a:accent4>
      <a:accent5>
        <a:srgbClr val="B12725"/>
      </a:accent5>
      <a:accent6>
        <a:srgbClr val="3C99D5"/>
      </a:accent6>
      <a:hlink>
        <a:srgbClr val="1268A0"/>
      </a:hlink>
      <a:folHlink>
        <a:srgbClr val="1268A0"/>
      </a:folHlink>
    </a:clrScheme>
    <a:fontScheme name="WIDA General">
      <a:majorFont>
        <a:latin typeface="Red Hat Display ExtraBold"/>
        <a:ea typeface=""/>
        <a:cs typeface=""/>
      </a:majorFont>
      <a:minorFont>
        <a:latin typeface="Red Hat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3200" dirty="0" smtClean="0"/>
        </a:defPPr>
      </a:lstStyle>
    </a:txDef>
  </a:objectDefaults>
  <a:extraClrSchemeLst/>
  <a:extLst>
    <a:ext uri="{05A4C25C-085E-4340-85A3-A5531E510DB2}">
      <thm15:themeFamily xmlns:thm15="http://schemas.microsoft.com/office/thememl/2012/main" name="2025 WIDA General Template_Wide" id="{FDF4EA9F-1144-42AA-A5BB-B94EE3B66009}" vid="{49A30C3B-1FFA-4ADE-BB79-A1F9A65530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3CA63BC875ED489E97D32C20A186CC" ma:contentTypeVersion="28" ma:contentTypeDescription="Create a new document." ma:contentTypeScope="" ma:versionID="8e627e043aa9f3bc5e5e116010bde5f7">
  <xsd:schema xmlns:xsd="http://www.w3.org/2001/XMLSchema" xmlns:xs="http://www.w3.org/2001/XMLSchema" xmlns:p="http://schemas.microsoft.com/office/2006/metadata/properties" xmlns:ns2="e29bb87e-0e7d-429d-bbbd-aff1f3b83421" xmlns:ns3="dffc213f-309b-4b7f-9b4f-d096faa3bc86" targetNamespace="http://schemas.microsoft.com/office/2006/metadata/properties" ma:root="true" ma:fieldsID="c88c25ce929e3c003c7cdc1be315a590" ns2:_="" ns3:_="">
    <xsd:import namespace="e29bb87e-0e7d-429d-bbbd-aff1f3b83421"/>
    <xsd:import namespace="dffc213f-309b-4b7f-9b4f-d096faa3bc86"/>
    <xsd:element name="properties">
      <xsd:complexType>
        <xsd:sequence>
          <xsd:element name="documentManagement">
            <xsd:complexType>
              <xsd:all>
                <xsd:element ref="ns2:FolderDescription" minOccurs="0"/>
                <xsd:element ref="ns2:NOTES0" minOccurs="0"/>
                <xsd:element ref="ns2:Migrat" minOccurs="0"/>
                <xsd:element ref="ns2:Notes" minOccurs="0"/>
                <xsd:element ref="ns2:_Flow_SignoffStatus" minOccurs="0"/>
                <xsd:element ref="ns2:ReviewDate" minOccurs="0"/>
                <xsd:element ref="ns2:Category"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Metadata" minOccurs="0"/>
                <xsd:element ref="ns2:MediaServiceFastMetadata"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9bb87e-0e7d-429d-bbbd-aff1f3b83421" elementFormDefault="qualified">
    <xsd:import namespace="http://schemas.microsoft.com/office/2006/documentManagement/types"/>
    <xsd:import namespace="http://schemas.microsoft.com/office/infopath/2007/PartnerControls"/>
    <xsd:element name="FolderDescription" ma:index="2" nillable="true" ma:displayName="Folder Description" ma:description="Description of the folder and purpose" ma:format="Dropdown" ma:internalName="FolderDescription" ma:readOnly="false">
      <xsd:simpleType>
        <xsd:restriction base="dms:Text">
          <xsd:maxLength value="255"/>
        </xsd:restriction>
      </xsd:simpleType>
    </xsd:element>
    <xsd:element name="NOTES0" ma:index="3" nillable="true" ma:displayName="NOTES" ma:format="Dropdown" ma:internalName="NOTES0" ma:readOnly="false">
      <xsd:simpleType>
        <xsd:restriction base="dms:Text">
          <xsd:maxLength value="255"/>
        </xsd:restriction>
      </xsd:simpleType>
    </xsd:element>
    <xsd:element name="Migrat" ma:index="4" nillable="true" ma:displayName="Keep" ma:default="1" ma:description="Keep or archive" ma:format="Dropdown" ma:internalName="Migrat" ma:readOnly="false">
      <xsd:simpleType>
        <xsd:restriction base="dms:Boolean"/>
      </xsd:simpleType>
    </xsd:element>
    <xsd:element name="Notes" ma:index="5" nillable="true" ma:displayName="Notes" ma:format="Dropdown" ma:internalName="Notes" ma:readOnly="false">
      <xsd:simpleType>
        <xsd:restriction base="dms:Text">
          <xsd:maxLength value="255"/>
        </xsd:restriction>
      </xsd:simpleType>
    </xsd:element>
    <xsd:element name="_Flow_SignoffStatus" ma:index="7" nillable="true" ma:displayName="Sign-off status" ma:internalName="Sign_x002d_off_x0020_status" ma:readOnly="false">
      <xsd:simpleType>
        <xsd:restriction base="dms:Text"/>
      </xsd:simpleType>
    </xsd:element>
    <xsd:element name="ReviewDate" ma:index="8" nillable="true" ma:displayName="Review Date" ma:format="DateOnly" ma:internalName="ReviewDate" ma:readOnly="false">
      <xsd:simpleType>
        <xsd:restriction base="dms:DateTime"/>
      </xsd:simpleType>
    </xsd:element>
    <xsd:element name="Category" ma:index="9" nillable="true" ma:displayName="Category" ma:format="Dropdown" ma:internalName="Category" ma:readOnly="false">
      <xsd:simpleType>
        <xsd:restriction base="dms:Choice">
          <xsd:enumeration value="Assessment"/>
          <xsd:enumeration value="Consortium and State Relations"/>
          <xsd:enumeration value="ELRP"/>
          <xsd:enumeration value="Information Technology"/>
          <xsd:enumeration value="Operations"/>
          <xsd:enumeration value="Communication and Marketing"/>
          <xsd:enumeration value="WIDA"/>
          <xsd:enumeration value="Subcontractor"/>
          <xsd:enumeration value="Appendices"/>
          <xsd:enumeration value="Choice 10"/>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hidden="true" ma:internalName="MediaServiceKeyPoints"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hidden="true" ma:internalName="MediaServiceAutoTags"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hidden="true" ma:internalName="MediaServiceLocation" ma:readOnly="true">
      <xsd:simpleType>
        <xsd:restriction base="dms:Text"/>
      </xsd:simpleType>
    </xsd:element>
    <xsd:element name="MediaLengthInSeconds" ma:index="20" nillable="true" ma:displayName="Length (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3718347-7ac7-43d2-8bc2-3254bf33472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Metadata" ma:index="30" nillable="true" ma:displayName="MediaServiceMetadata" ma:hidden="true" ma:internalName="MediaServiceMetadata" ma:readOnly="true">
      <xsd:simpleType>
        <xsd:restriction base="dms:Note"/>
      </xsd:simpleType>
    </xsd:element>
    <xsd:element name="MediaServiceFastMetadata" ma:index="31" nillable="true" ma:displayName="MediaServiceFastMetadata" ma:hidden="true" ma:internalName="MediaServiceFastMetadata" ma:readOnly="true">
      <xsd:simpleType>
        <xsd:restriction base="dms:Note"/>
      </xsd:simpleType>
    </xsd:element>
    <xsd:element name="MediaServiceBillingMetadata" ma:index="3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fc213f-309b-4b7f-9b4f-d096faa3bc86"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6" nillable="true" ma:displayName="Taxonomy Catch All Column" ma:hidden="true" ma:list="{96a8ff45-9673-4143-9954-2417cbd4a023}" ma:internalName="TaxCatchAll" ma:readOnly="false" ma:showField="CatchAllData" ma:web="dffc213f-309b-4b7f-9b4f-d096faa3bc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otes xmlns="e29bb87e-0e7d-429d-bbbd-aff1f3b83421" xsi:nil="true"/>
    <Migrat xmlns="e29bb87e-0e7d-429d-bbbd-aff1f3b83421">true</Migrat>
    <FolderDescription xmlns="e29bb87e-0e7d-429d-bbbd-aff1f3b83421" xsi:nil="true"/>
    <_Flow_SignoffStatus xmlns="e29bb87e-0e7d-429d-bbbd-aff1f3b83421" xsi:nil="true"/>
    <lcf76f155ced4ddcb4097134ff3c332f xmlns="e29bb87e-0e7d-429d-bbbd-aff1f3b83421">
      <Terms xmlns="http://schemas.microsoft.com/office/infopath/2007/PartnerControls"/>
    </lcf76f155ced4ddcb4097134ff3c332f>
    <TaxCatchAll xmlns="dffc213f-309b-4b7f-9b4f-d096faa3bc86" xsi:nil="true"/>
    <ReviewDate xmlns="e29bb87e-0e7d-429d-bbbd-aff1f3b83421" xsi:nil="true"/>
    <NOTES0 xmlns="e29bb87e-0e7d-429d-bbbd-aff1f3b83421" xsi:nil="true"/>
    <Category xmlns="e29bb87e-0e7d-429d-bbbd-aff1f3b83421" xsi:nil="true"/>
  </documentManagement>
</p:properties>
</file>

<file path=customXml/itemProps1.xml><?xml version="1.0" encoding="utf-8"?>
<ds:datastoreItem xmlns:ds="http://schemas.openxmlformats.org/officeDocument/2006/customXml" ds:itemID="{08832A87-04CC-4FBD-9390-98DBA29D87E3}">
  <ds:schemaRefs>
    <ds:schemaRef ds:uri="http://schemas.microsoft.com/sharepoint/v3/contenttype/forms"/>
  </ds:schemaRefs>
</ds:datastoreItem>
</file>

<file path=customXml/itemProps2.xml><?xml version="1.0" encoding="utf-8"?>
<ds:datastoreItem xmlns:ds="http://schemas.openxmlformats.org/officeDocument/2006/customXml" ds:itemID="{7AFC8395-3730-4278-83B1-5E2B6E9874F1}">
  <ds:schemaRefs>
    <ds:schemaRef ds:uri="dffc213f-309b-4b7f-9b4f-d096faa3bc86"/>
    <ds:schemaRef ds:uri="e29bb87e-0e7d-429d-bbbd-aff1f3b834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329259C-B9F8-49B2-895A-3E911DFC838E}">
  <ds:schemaRefs>
    <ds:schemaRef ds:uri="dffc213f-309b-4b7f-9b4f-d096faa3bc86"/>
    <ds:schemaRef ds:uri="http://purl.org/dc/terms/"/>
    <ds:schemaRef ds:uri="http://schemas.openxmlformats.org/package/2006/metadata/core-properties"/>
    <ds:schemaRef ds:uri="e29bb87e-0e7d-429d-bbbd-aff1f3b83421"/>
    <ds:schemaRef ds:uri="http://schemas.microsoft.com/office/2006/documentManagement/types"/>
    <ds:schemaRef ds:uri="http://schemas.microsoft.com/office/infopath/2007/PartnerControls"/>
    <ds:schemaRef ds:uri="http://purl.org/dc/dcmitype/"/>
    <ds:schemaRef ds:uri="http://www.w3.org/XML/1998/namespace"/>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2025 WIDA General Template_Wide</Template>
  <TotalTime>0</TotalTime>
  <Words>7011</Words>
  <Application>Microsoft Office PowerPoint</Application>
  <PresentationFormat>Widescreen</PresentationFormat>
  <Paragraphs>635</Paragraphs>
  <Slides>55</Slides>
  <Notes>50</Notes>
  <HiddenSlides>1</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WIDA General</vt:lpstr>
      <vt:lpstr>WIDA Language Charts</vt:lpstr>
      <vt:lpstr>Release: May 2025</vt:lpstr>
      <vt:lpstr>Theoretical Backdrop for the Proficiency Level Descriptors</vt:lpstr>
      <vt:lpstr>Today’s Introduction to the Language Charts</vt:lpstr>
      <vt:lpstr>Overview</vt:lpstr>
      <vt:lpstr>WIDA Updates Are Part of an Aligned System</vt:lpstr>
      <vt:lpstr>Recommendations for Uses</vt:lpstr>
      <vt:lpstr>How Does Each Group Use Student Language Proficiency Data in Your Setting?</vt:lpstr>
      <vt:lpstr>What Has Been Updated?:  ACCESS Speaking and Writing Rubrics</vt:lpstr>
      <vt:lpstr>The Components of the WIDA English Language Development (ELD) Standards Framework, 2020 Edition (2)</vt:lpstr>
      <vt:lpstr>The 2020 Shift to Grade-Level Clusters</vt:lpstr>
      <vt:lpstr>Alignment Embedded in the  Language Charts</vt:lpstr>
      <vt:lpstr>Initial Exploration</vt:lpstr>
      <vt:lpstr>Two Formats</vt:lpstr>
      <vt:lpstr>Language Charts—PDF</vt:lpstr>
      <vt:lpstr>Language Charts—PDF Reflection</vt:lpstr>
      <vt:lpstr>What’s the Same? What’s Different?</vt:lpstr>
      <vt:lpstr>Similarities and Differences Outlined</vt:lpstr>
      <vt:lpstr>Six Grade-Level Clusters (Aligned with ACCESS)</vt:lpstr>
      <vt:lpstr>Dig Into the Lead-In Sentence Above  Each Chart</vt:lpstr>
      <vt:lpstr>Three Dimensions of Language</vt:lpstr>
      <vt:lpstr>Dimensions of Language</vt:lpstr>
      <vt:lpstr>Not Sure of a Term?</vt:lpstr>
      <vt:lpstr>Discourse Dimension:  Expressive</vt:lpstr>
      <vt:lpstr>Discourse Dimension:  Interpretive</vt:lpstr>
      <vt:lpstr>Option: Use Both Expressive and Interpretive Descriptors with Combined Interpretive/Expressive Activities</vt:lpstr>
      <vt:lpstr>Descriptors Supported by Teacher-Tested Definitions With Examples</vt:lpstr>
      <vt:lpstr>Proficiency Level Differences</vt:lpstr>
      <vt:lpstr>Descriptors Feedback</vt:lpstr>
      <vt:lpstr>Proficiency Levels</vt:lpstr>
      <vt:lpstr>Expanded Continuum Within End of Level 1  More support for newcomers!</vt:lpstr>
      <vt:lpstr>End of Level 1 Chart</vt:lpstr>
      <vt:lpstr>Spreadsheets</vt:lpstr>
      <vt:lpstr>Formats</vt:lpstr>
      <vt:lpstr>Planning Questions Below Charts</vt:lpstr>
      <vt:lpstr>Planning Questions</vt:lpstr>
      <vt:lpstr>Discussion</vt:lpstr>
      <vt:lpstr>What questions do you have?</vt:lpstr>
      <vt:lpstr>The Language Charts</vt:lpstr>
      <vt:lpstr>WIDA Expressive and Interpretive  Language Charts</vt:lpstr>
      <vt:lpstr>Example Final Project for the Unit:  Grades 4—5</vt:lpstr>
      <vt:lpstr>Interpreting a Final Project (Choice 1)</vt:lpstr>
      <vt:lpstr>Interpreting a Final Project (Choice 2)</vt:lpstr>
      <vt:lpstr>Sample</vt:lpstr>
      <vt:lpstr>Interpreting a Final Project (Choice 3)</vt:lpstr>
      <vt:lpstr>Teacher Self-Reflection and Feedback</vt:lpstr>
      <vt:lpstr>The Process of Rating Student Samples</vt:lpstr>
      <vt:lpstr>Rating Student End-of-Unit Project/ Samples Together</vt:lpstr>
      <vt:lpstr>Connect to Tips (and WIDA Focus Bulletin)</vt:lpstr>
      <vt:lpstr>Activity</vt:lpstr>
      <vt:lpstr>Next Steps</vt:lpstr>
      <vt:lpstr>Inclusion Activity</vt:lpstr>
      <vt:lpstr>References (1)</vt:lpstr>
      <vt:lpstr>References (2)</vt:lpstr>
      <vt:lpstr>References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Author</dc:creator>
  <cp:lastModifiedBy>Lynn Shafer Willner</cp:lastModifiedBy>
  <cp:revision>38</cp:revision>
  <dcterms:created xsi:type="dcterms:W3CDTF">2025-05-06T14:06:17Z</dcterms:created>
  <dcterms:modified xsi:type="dcterms:W3CDTF">2025-05-13T20:47:58Z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0x010100343CA63BC875ED489E97D32C20A186CC</vt:lpwstr>
  </property>
  <property fmtid="{D5CDD505-2E9C-101B-9397-08002B2CF9AE}" pid="3" name="MediaServiceImageTags">
    <vt:lpwstr/>
  </property>
</Properties>
</file>