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4"/>
  </p:sldMasterIdLst>
  <p:notesMasterIdLst>
    <p:notesMasterId r:id="rId15"/>
  </p:notesMasterIdLst>
  <p:handoutMasterIdLst>
    <p:handoutMasterId r:id="rId16"/>
  </p:handoutMasterIdLst>
  <p:sldIdLst>
    <p:sldId id="304" r:id="rId5"/>
    <p:sldId id="2786" r:id="rId6"/>
    <p:sldId id="2781" r:id="rId7"/>
    <p:sldId id="2784" r:id="rId8"/>
    <p:sldId id="2785" r:id="rId9"/>
    <p:sldId id="306" r:id="rId10"/>
    <p:sldId id="2569" r:id="rId11"/>
    <p:sldId id="2788" r:id="rId12"/>
    <p:sldId id="2789" r:id="rId13"/>
    <p:sldId id="2787" r:id="rId14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A0B5509-EBA0-63A7-8BF0-2394B005908A}" name="Shannon DeWitt" initials="SD" userId="S::skdewitt@wisc.edu::2b97e0a8-5dd9-40e2-9f29-398a2173db63" providerId="AD"/>
  <p188:author id="{BAFAF85B-2E3C-929A-C6AE-5C3648B1FC9A}" name="Courtney Skare" initials="CS" userId="S::caskare@wisc.edu::2a457690-767a-4ead-bbc5-4da489466bfc" providerId="AD"/>
  <p188:author id="{18915675-2B4A-16A3-C70A-A1491762D493}" name="Katie Landmark" initials="KL" userId="S::kjlandmark@wisc.edu::6c734679-481b-455a-bf1d-f9c724dae8ba" providerId="AD"/>
  <p188:author id="{56AA9278-DCB2-5442-076D-3D3C7ECD2D83}" name="Lynn Shafer Willner" initials="LS" userId="S::shaferwillne@wisc.edu::f15cd236-ba63-456e-a42a-43f3d26aceb5" providerId="AD"/>
  <p188:author id="{8D2401BB-FEEB-D389-47B2-7D729F08E414}" name="Maya A Martinez-Hart" initials="MM" userId="S::martinezhart@wisc.edu::3f84400f-e58d-4377-8a9e-aaf13383c61f" providerId="AD"/>
  <p188:author id="{0B3D78F7-3C6E-0F7F-13B1-A653F5A4172E}" name="Fabiana MacMillan" initials="FM" userId="S::fmacmillan@wisc.edu::97ef9166-3e00-4c69-9982-8fdbfa8ca0b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68A0"/>
    <a:srgbClr val="3C99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18BF73-261D-4DF5-979A-6D88F4578CD2}" v="91" dt="2025-05-01T17:01:09.2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739966-48A0-6200-9C47-9C5FED2FEA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4537F0-5270-D589-46BA-2AB9035125B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FE2F34C-5802-4CA3-9245-7C8FBC075B9F}" type="datetime1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971943-E194-21D4-1C2A-94389214B1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EA5D64-9548-4CBA-8BF1-FECF948AE78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4964324-ADC1-4771-8498-9CB4233E2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2705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F62C10B-A240-4B33-B985-EC41DE8FD3E1}" type="datetime1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F1E103E-CDE0-48A0-BF49-2AE208C8D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256922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F62C10B-A240-4B33-B985-EC41DE8FD3E1}" type="datetime1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E103E-CDE0-48A0-BF49-2AE208C8DB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17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r>
              <a:rPr lang="en-US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the PDF, you can easily review, and print, the charts and collaborate with colleagues. </a:t>
            </a:r>
          </a:p>
          <a:p>
            <a:pPr marL="0" marR="0" lvl="0" indent="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endParaRPr lang="en-US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/>
              <a:t>Just like the PDF allows for easy review, printing, and sharing of static charts, the Excel spreadsheet empowers you to </a:t>
            </a:r>
            <a:r>
              <a:rPr lang="en-US" b="1"/>
              <a:t>quickly review and print personalized Language Charts and securely collaborate with colleagues</a:t>
            </a:r>
            <a:r>
              <a:rPr lang="en-US"/>
              <a:t> on de-identified student data. </a:t>
            </a:r>
          </a:p>
          <a:p>
            <a:endParaRPr lang="en-US"/>
          </a:p>
          <a:p>
            <a:r>
              <a:rPr lang="en-US"/>
              <a:t>While the PDF preserves a fixed appearance, the spreadsheet allows you to </a:t>
            </a:r>
            <a:r>
              <a:rPr lang="en-US" b="1"/>
              <a:t>maintain a clear structure for easy sharing and digital archiving in student portfolios.</a:t>
            </a:r>
            <a:r>
              <a:rPr lang="en-US"/>
              <a:t> Plus, you gain the unique ability to </a:t>
            </a:r>
            <a:r>
              <a:rPr lang="en-US" b="1"/>
              <a:t>manipulate data, create custom tools, integrate with learning platforms </a:t>
            </a:r>
            <a:r>
              <a:rPr lang="en-US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(e.g., local learning management systems and Google Classroom)</a:t>
            </a:r>
            <a:r>
              <a:rPr lang="en-US" b="1"/>
              <a:t>, and filter information</a:t>
            </a:r>
            <a:r>
              <a:rPr lang="en-US"/>
              <a:t> for deeper insights. </a:t>
            </a: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Practical Application: You can quickly customize for individual or small groups by copying relevant proficiency levels and planning questions and inserting student data rows.  </a:t>
            </a: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Helpful Resource: Customization Ideas and Sample data collection templates are included in the far-right tabs.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r>
              <a:rPr lang="en-US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Accessibility: The spreadsheet version includes two additional columns to support screen readers and AI, ensuring accurate linking of proficiency levels and descriptors with their respective grade-level clusters and communication modes. </a:t>
            </a: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endParaRPr lang="en-US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F62C10B-A240-4B33-B985-EC41DE8FD3E1}" type="datetime1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E103E-CDE0-48A0-BF49-2AE208C8DBE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21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8A9F57-F766-CCF8-ECFA-ACF1B078D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11D012F6-EC4E-326C-BD2B-4FBAACA006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1019" y="2490537"/>
            <a:ext cx="8589962" cy="938463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8D36E98B-166B-B5F2-BBFB-146E8FE9C8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1019" y="3559680"/>
            <a:ext cx="8589962" cy="58887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350F5CF6-B0FE-EAA2-B1CD-D6278DB984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01019" y="4238456"/>
            <a:ext cx="8589962" cy="58887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58326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4CBDB-8C27-4208-7FFC-B4386605E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A14B6-49C2-E343-7EE4-B8703632B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1pPr>
            <a:lvl2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2pPr>
            <a:lvl3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3pPr>
            <a:lvl4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4pPr>
            <a:lvl5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06BB0-5ABB-A650-1531-7411F60DA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ea typeface="Red Hat Display Medium" panose="02010303040201060303" pitchFamily="2" charset="0"/>
                <a:cs typeface="Red Hat Display Medium" panose="02010303040201060303" pitchFamily="2" charset="0"/>
              </a:rPr>
              <a:t>©2025 Board of Regents of the University of Wisconsin System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7E277E-019E-1D55-8797-B6A996034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997" y="5356139"/>
            <a:ext cx="1242203" cy="126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660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4CBDB-8C27-4208-7FFC-B4386605E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00584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A14B6-49C2-E343-7EE4-B8703632B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1pPr>
            <a:lvl2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2pPr>
            <a:lvl3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3pPr>
            <a:lvl4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4pPr>
            <a:lvl5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06BB0-5ABB-A650-1531-7411F60DA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ea typeface="Red Hat Display Medium" panose="02010303040201060303" pitchFamily="2" charset="0"/>
                <a:cs typeface="Red Hat Display Medium" panose="02010303040201060303" pitchFamily="2" charset="0"/>
              </a:rPr>
              <a:t>©2025 Board of Regents of the University of Wisconsin System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2CDB15-992B-9593-562A-84FEA54136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996" y="87359"/>
            <a:ext cx="1242203" cy="126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08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4CBDB-8C27-4208-7FFC-B4386605E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A14B6-49C2-E343-7EE4-B8703632B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1pPr>
            <a:lvl2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2pPr>
            <a:lvl3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3pPr>
            <a:lvl4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4pPr>
            <a:lvl5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06BB0-5ABB-A650-1531-7411F60DA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ea typeface="Red Hat Display Medium" panose="02010303040201060303" pitchFamily="2" charset="0"/>
                <a:cs typeface="Red Hat Display Medium" panose="02010303040201060303" pitchFamily="2" charset="0"/>
              </a:rPr>
              <a:t>©2025 Board of Regents of the University of Wisconsin System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169486-B0C5-E020-D3A2-F6C485407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849" y="5706400"/>
            <a:ext cx="2139351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613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4CBDB-8C27-4208-7FFC-B4386605E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9169879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A14B6-49C2-E343-7EE4-B8703632B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1pPr>
            <a:lvl2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2pPr>
            <a:lvl3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3pPr>
            <a:lvl4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4pPr>
            <a:lvl5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06BB0-5ABB-A650-1531-7411F60DA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ea typeface="Red Hat Display Medium" panose="02010303040201060303" pitchFamily="2" charset="0"/>
                <a:cs typeface="Red Hat Display Medium" panose="02010303040201060303" pitchFamily="2" charset="0"/>
              </a:rPr>
              <a:t>©2025 Board of Regents of the University of Wisconsin System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682936-015F-C57F-C61F-D5B786DEB4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849" y="199664"/>
            <a:ext cx="2139351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02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4CBDB-8C27-4208-7FFC-B4386605E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A14B6-49C2-E343-7EE4-B8703632B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1pPr>
            <a:lvl2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2pPr>
            <a:lvl3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3pPr>
            <a:lvl4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4pPr>
            <a:lvl5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06BB0-5ABB-A650-1531-7411F60DA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ea typeface="Red Hat Display Medium" panose="02010303040201060303" pitchFamily="2" charset="0"/>
                <a:cs typeface="Red Hat Display Medium" panose="02010303040201060303" pitchFamily="2" charset="0"/>
              </a:rPr>
              <a:t>©2025 Board of Regents of the University of Wisconsin System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2A1BF5-9629-2BD7-7F77-EC3D67403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174" y="5455318"/>
            <a:ext cx="1397026" cy="116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519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4CBDB-8C27-4208-7FFC-B4386605E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57198"/>
            <a:ext cx="9911751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A14B6-49C2-E343-7EE4-B8703632B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1pPr>
            <a:lvl2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2pPr>
            <a:lvl3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3pPr>
            <a:lvl4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4pPr>
            <a:lvl5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06BB0-5ABB-A650-1531-7411F60DA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ea typeface="Red Hat Display Medium" panose="02010303040201060303" pitchFamily="2" charset="0"/>
                <a:cs typeface="Red Hat Display Medium" panose="02010303040201060303" pitchFamily="2" charset="0"/>
              </a:rPr>
              <a:t>©2025 Board of Regents of the University of Wisconsin System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D73231-8942-7193-72AD-796437CE8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174" y="206116"/>
            <a:ext cx="1397026" cy="116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043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4CBDB-8C27-4208-7FFC-B4386605E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A14B6-49C2-E343-7EE4-B8703632B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1pPr>
            <a:lvl2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2pPr>
            <a:lvl3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3pPr>
            <a:lvl4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4pPr>
            <a:lvl5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06BB0-5ABB-A650-1531-7411F60DA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ea typeface="Red Hat Display Medium" panose="02010303040201060303" pitchFamily="2" charset="0"/>
                <a:cs typeface="Red Hat Display Medium" panose="02010303040201060303" pitchFamily="2" charset="0"/>
              </a:rPr>
              <a:t>©2025 Board of Regents of the University of Wisconsin System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CAB567-3A30-1281-0FD0-BA9AE0CEE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556" y="5458552"/>
            <a:ext cx="1100644" cy="116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127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4CBDB-8C27-4208-7FFC-B4386605E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0222302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A14B6-49C2-E343-7EE4-B8703632B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1pPr>
            <a:lvl2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2pPr>
            <a:lvl3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3pPr>
            <a:lvl4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4pPr>
            <a:lvl5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06BB0-5ABB-A650-1531-7411F60DA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ea typeface="Red Hat Display Medium" panose="02010303040201060303" pitchFamily="2" charset="0"/>
                <a:cs typeface="Red Hat Display Medium" panose="02010303040201060303" pitchFamily="2" charset="0"/>
              </a:rPr>
              <a:t>©2025 Board of Regents of the University of Wisconsin System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8CD60A-E8B0-AA37-836B-1D6E0BE9E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556" y="209350"/>
            <a:ext cx="1100644" cy="116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581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4CBDB-8C27-4208-7FFC-B4386605E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A14B6-49C2-E343-7EE4-B8703632B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1pPr>
            <a:lvl2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2pPr>
            <a:lvl3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3pPr>
            <a:lvl4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4pPr>
            <a:lvl5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06BB0-5ABB-A650-1531-7411F60DA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ea typeface="Red Hat Display Medium" panose="02010303040201060303" pitchFamily="2" charset="0"/>
                <a:cs typeface="Red Hat Display Medium" panose="02010303040201060303" pitchFamily="2" charset="0"/>
              </a:rPr>
              <a:t>©2025 Board of Regents of the University of Wisconsin System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B22A8C-7057-1581-BF53-5F2BC2BAAE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5510443"/>
            <a:ext cx="1828800" cy="111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850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4CBDB-8C27-4208-7FFC-B4386605E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9169879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A14B6-49C2-E343-7EE4-B8703632B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1pPr>
            <a:lvl2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2pPr>
            <a:lvl3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3pPr>
            <a:lvl4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4pPr>
            <a:lvl5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06BB0-5ABB-A650-1531-7411F60DA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ea typeface="Red Hat Display Medium" panose="02010303040201060303" pitchFamily="2" charset="0"/>
                <a:cs typeface="Red Hat Display Medium" panose="02010303040201060303" pitchFamily="2" charset="0"/>
              </a:rPr>
              <a:t>©2025 Board of Regents of the University of Wisconsin System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77CE64-FD7D-4A3E-62D8-7322BBAD1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210312"/>
            <a:ext cx="1828800" cy="111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541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CB35F1-C96B-CA4F-BBB2-1728C86F5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D29C6212-4A30-D99A-660D-1665F85155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1019" y="2490537"/>
            <a:ext cx="8589962" cy="938463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7B92AE93-B577-789E-E0F8-9AB209D955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1019" y="3559680"/>
            <a:ext cx="8589962" cy="58887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09F161D8-966C-0BE3-EB59-603F63FD8F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01019" y="4238456"/>
            <a:ext cx="8589962" cy="58887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2257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4CBDB-8C27-4208-7FFC-B4386605E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A14B6-49C2-E343-7EE4-B8703632B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1pPr>
            <a:lvl2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2pPr>
            <a:lvl3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3pPr>
            <a:lvl4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4pPr>
            <a:lvl5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06BB0-5ABB-A650-1531-7411F60DA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ea typeface="Red Hat Display Medium" panose="02010303040201060303" pitchFamily="2" charset="0"/>
                <a:cs typeface="Red Hat Display Medium" panose="02010303040201060303" pitchFamily="2" charset="0"/>
              </a:rPr>
              <a:t>©2025 Board of Regents of the University of Wisconsin System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86DE40-CC18-35AE-9D79-762B7A756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197" y="5432080"/>
            <a:ext cx="785003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2839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4CBDB-8C27-4208-7FFC-B4386605E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0489721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A14B6-49C2-E343-7EE4-B8703632B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1pPr>
            <a:lvl2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2pPr>
            <a:lvl3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3pPr>
            <a:lvl4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4pPr>
            <a:lvl5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06BB0-5ABB-A650-1531-7411F60DA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ea typeface="Red Hat Display Medium" panose="02010303040201060303" pitchFamily="2" charset="0"/>
                <a:cs typeface="Red Hat Display Medium" panose="02010303040201060303" pitchFamily="2" charset="0"/>
              </a:rPr>
              <a:t>©2025 Board of Regents of the University of Wisconsin System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2DE7B6-88D2-CA07-41E2-595511400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16" y="210312"/>
            <a:ext cx="810883" cy="11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993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CC4ECD-0BCF-90C1-1CCA-2369BCA8D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7853AE-B076-5296-F530-BD4340E68B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7200"/>
            <a:ext cx="10515600" cy="2852737"/>
          </a:xfrm>
        </p:spPr>
        <p:txBody>
          <a:bodyPr anchor="ctr" anchorCtr="1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703141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791C8-6E06-70A3-4D5A-B18DDCE4D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C0B2B-4C7B-1155-B20E-06EAC2BB6D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5562600" cy="4351338"/>
          </a:xfr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D36FFC-CD5F-024C-48BB-4FF47B96B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71600"/>
            <a:ext cx="5715000" cy="4351338"/>
          </a:xfr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09270A-6A60-2D77-5085-946870844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ea typeface="Red Hat Display Medium" panose="02010303040201060303" pitchFamily="2" charset="0"/>
                <a:cs typeface="Red Hat Display Medium" panose="02010303040201060303" pitchFamily="2" charset="0"/>
              </a:rPr>
              <a:t>©2025 Board of Regents of the University of Wisconsin System</a:t>
            </a:r>
          </a:p>
        </p:txBody>
      </p:sp>
    </p:spTree>
    <p:extLst>
      <p:ext uri="{BB962C8B-B14F-4D97-AF65-F5344CB8AC3E}">
        <p14:creationId xmlns:p14="http://schemas.microsoft.com/office/powerpoint/2010/main" val="28287437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88BD1AA-53EE-CE58-F5B7-3B4238371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2F5CBD-3466-BB83-5C44-12F261455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29" y="6186888"/>
            <a:ext cx="1891367" cy="5998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3791C8-6E06-70A3-4D5A-B18DDCE4D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57200"/>
            <a:ext cx="10902877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C0B2B-4C7B-1155-B20E-06EAC2BB6D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5350042" cy="4351338"/>
          </a:xfr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D36FFC-CD5F-024C-48BB-4FF47B96B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0034" y="1371600"/>
            <a:ext cx="5350042" cy="4351338"/>
          </a:xfr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09270A-6A60-2D77-5085-946870844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ea typeface="Red Hat Display Medium" panose="02010303040201060303" pitchFamily="2" charset="0"/>
                <a:cs typeface="Red Hat Display Medium" panose="02010303040201060303" pitchFamily="2" charset="0"/>
              </a:rPr>
              <a:t>©2025 Board of Regents of the University of Wisconsin System</a:t>
            </a:r>
          </a:p>
        </p:txBody>
      </p:sp>
    </p:spTree>
    <p:extLst>
      <p:ext uri="{BB962C8B-B14F-4D97-AF65-F5344CB8AC3E}">
        <p14:creationId xmlns:p14="http://schemas.microsoft.com/office/powerpoint/2010/main" val="25762537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567C723-322D-DBBC-B567-01931D0F48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2F5CBD-3466-BB83-5C44-12F261455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29" y="6186888"/>
            <a:ext cx="1891367" cy="5998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3791C8-6E06-70A3-4D5A-B18DDCE4D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0902876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09270A-6A60-2D77-5085-946870844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ea typeface="Red Hat Display Medium" panose="02010303040201060303" pitchFamily="2" charset="0"/>
                <a:cs typeface="Red Hat Display Medium" panose="02010303040201060303" pitchFamily="2" charset="0"/>
              </a:rPr>
              <a:t>©2025 Board of Regents of the University of Wisconsin System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472289B-AF96-E018-B18C-C3EAE7974E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5350042" cy="4351338"/>
          </a:xfr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CA18D54-D4E3-0115-6C7D-961C1A55469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0034" y="1371600"/>
            <a:ext cx="5350042" cy="4351338"/>
          </a:xfr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91108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A73A4-185D-D844-B18F-B31A1661D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4300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BFF37F-82C6-280E-536B-9DDB857CA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555955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2B29CF-2073-477B-B39E-8D2036B2B9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199" y="2236135"/>
            <a:ext cx="5559552" cy="3529584"/>
          </a:xfr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55A3D-09B2-A944-5460-184F8BC795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7648" y="1371600"/>
            <a:ext cx="555955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B8F1FC-84E6-08B1-1CF6-9C2FB3226C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7648" y="2236135"/>
            <a:ext cx="5559551" cy="3529584"/>
          </a:xfr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5A4534CB-BC96-28CE-108A-533F9DD43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ea typeface="Red Hat Display Medium" panose="02010303040201060303" pitchFamily="2" charset="0"/>
                <a:cs typeface="Red Hat Display Medium" panose="02010303040201060303" pitchFamily="2" charset="0"/>
              </a:rPr>
              <a:t>©2025 Board of Regents of the University of Wisconsin System</a:t>
            </a:r>
          </a:p>
        </p:txBody>
      </p:sp>
    </p:spTree>
    <p:extLst>
      <p:ext uri="{BB962C8B-B14F-4D97-AF65-F5344CB8AC3E}">
        <p14:creationId xmlns:p14="http://schemas.microsoft.com/office/powerpoint/2010/main" val="10082130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831277-29EC-D270-793F-631C1B485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C297CE-07AB-1202-6E25-D6C0BE5DE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29" y="6186888"/>
            <a:ext cx="1891367" cy="5998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8A73A4-185D-D844-B18F-B31A1661D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0913633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BFF37F-82C6-280E-536B-9DDB857CA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535004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2B29CF-2073-477B-B39E-8D2036B2B9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199" y="2236135"/>
            <a:ext cx="5350042" cy="3529584"/>
          </a:xfr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55A3D-09B2-A944-5460-184F8BC795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20792" y="1371600"/>
            <a:ext cx="535004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B8F1FC-84E6-08B1-1CF6-9C2FB3226C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20792" y="2236135"/>
            <a:ext cx="5350042" cy="3529584"/>
          </a:xfr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5A4534CB-BC96-28CE-108A-533F9DD43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ea typeface="Red Hat Display Medium" panose="02010303040201060303" pitchFamily="2" charset="0"/>
                <a:cs typeface="Red Hat Display Medium" panose="02010303040201060303" pitchFamily="2" charset="0"/>
              </a:rPr>
              <a:t>©2025 Board of Regents of the University of Wisconsin System</a:t>
            </a:r>
          </a:p>
        </p:txBody>
      </p:sp>
    </p:spTree>
    <p:extLst>
      <p:ext uri="{BB962C8B-B14F-4D97-AF65-F5344CB8AC3E}">
        <p14:creationId xmlns:p14="http://schemas.microsoft.com/office/powerpoint/2010/main" val="29057707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CE0003A-4DDF-E7BB-3EC4-26FEC9AF8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C297CE-07AB-1202-6E25-D6C0BE5DE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29" y="6186888"/>
            <a:ext cx="1891367" cy="5998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8A73A4-185D-D844-B18F-B31A1661D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0913633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BFF37F-82C6-280E-536B-9DDB857CA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535004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2B29CF-2073-477B-B39E-8D2036B2B9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199" y="2236135"/>
            <a:ext cx="5350042" cy="3529584"/>
          </a:xfr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55A3D-09B2-A944-5460-184F8BC795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20792" y="1371600"/>
            <a:ext cx="535004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B8F1FC-84E6-08B1-1CF6-9C2FB3226C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20792" y="2236135"/>
            <a:ext cx="5350042" cy="3529584"/>
          </a:xfr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5A4534CB-BC96-28CE-108A-533F9DD43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ea typeface="Red Hat Display Medium" panose="02010303040201060303" pitchFamily="2" charset="0"/>
                <a:cs typeface="Red Hat Display Medium" panose="02010303040201060303" pitchFamily="2" charset="0"/>
              </a:rPr>
              <a:t>©2025 Board of Regents of the University of Wisconsin System</a:t>
            </a:r>
          </a:p>
        </p:txBody>
      </p:sp>
    </p:spTree>
    <p:extLst>
      <p:ext uri="{BB962C8B-B14F-4D97-AF65-F5344CB8AC3E}">
        <p14:creationId xmlns:p14="http://schemas.microsoft.com/office/powerpoint/2010/main" val="41570014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73317-6410-4C1B-A9AF-FCD1EAD85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E836B933-45C7-DD5B-8886-A7A24EFA1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ea typeface="Red Hat Display Medium" panose="02010303040201060303" pitchFamily="2" charset="0"/>
                <a:cs typeface="Red Hat Display Medium" panose="02010303040201060303" pitchFamily="2" charset="0"/>
              </a:rPr>
              <a:t>©2025 Board of Regents of the University of Wisconsin System</a:t>
            </a:r>
          </a:p>
        </p:txBody>
      </p:sp>
    </p:spTree>
    <p:extLst>
      <p:ext uri="{BB962C8B-B14F-4D97-AF65-F5344CB8AC3E}">
        <p14:creationId xmlns:p14="http://schemas.microsoft.com/office/powerpoint/2010/main" val="1562397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4CBDB-8C27-4208-7FFC-B4386605E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A14B6-49C2-E343-7EE4-B8703632B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1pPr>
            <a:lvl2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2pPr>
            <a:lvl3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3pPr>
            <a:lvl4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4pPr>
            <a:lvl5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06BB0-5ABB-A650-1531-7411F60DA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ea typeface="Red Hat Display Medium" panose="02010303040201060303" pitchFamily="2" charset="0"/>
                <a:cs typeface="Red Hat Display Medium" panose="02010303040201060303" pitchFamily="2" charset="0"/>
              </a:rPr>
              <a:t>©2025 Board of Regents of the University of Wisconsin System</a:t>
            </a:r>
          </a:p>
        </p:txBody>
      </p:sp>
    </p:spTree>
    <p:extLst>
      <p:ext uri="{BB962C8B-B14F-4D97-AF65-F5344CB8AC3E}">
        <p14:creationId xmlns:p14="http://schemas.microsoft.com/office/powerpoint/2010/main" val="26443069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278BD8-BD3B-1DE9-A290-C6A68AEF7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ea typeface="Red Hat Display Medium" panose="02010303040201060303" pitchFamily="2" charset="0"/>
                <a:cs typeface="Red Hat Display Medium" panose="02010303040201060303" pitchFamily="2" charset="0"/>
              </a:rPr>
              <a:t>©2025 Board of Regents of the University of Wisconsin System</a:t>
            </a:r>
          </a:p>
        </p:txBody>
      </p:sp>
    </p:spTree>
    <p:extLst>
      <p:ext uri="{BB962C8B-B14F-4D97-AF65-F5344CB8AC3E}">
        <p14:creationId xmlns:p14="http://schemas.microsoft.com/office/powerpoint/2010/main" val="2429334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A2214-413A-DCC1-F67D-74D62B8F8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E6481-C82B-171A-1D46-38DCA0EDF4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5E3827-9326-0C4B-054B-9B99FA87A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ea typeface="Red Hat Display Medium" panose="02010303040201060303" pitchFamily="2" charset="0"/>
                <a:cs typeface="Red Hat Display Medium" panose="02010303040201060303" pitchFamily="2" charset="0"/>
              </a:rPr>
              <a:t>©2025 Board of Regents of the University of Wisconsin System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2CB7779-5290-8E57-B677-803F1600B8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40183" y="1007268"/>
            <a:ext cx="6149975" cy="48434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319749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69CFFB-CD48-9547-B195-7FCBB7D23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9B0CDC-651B-53C4-A86F-D749EFAD21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29" y="6186888"/>
            <a:ext cx="1891367" cy="5998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5A2214-413A-DCC1-F67D-74D62B8F8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E6481-C82B-171A-1D46-38DCA0EDF4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5E3827-9326-0C4B-054B-9B99FA87A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ea typeface="Red Hat Display Medium" panose="02010303040201060303" pitchFamily="2" charset="0"/>
                <a:cs typeface="Red Hat Display Medium" panose="02010303040201060303" pitchFamily="2" charset="0"/>
              </a:rPr>
              <a:t>©2025 Board of Regents of the University of Wisconsin System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2CB7779-5290-8E57-B677-803F1600B8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40183" y="1007268"/>
            <a:ext cx="6012029" cy="48434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353404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8F508-8A7D-84D3-9617-30E8B406A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9B0CDC-651B-53C4-A86F-D749EFAD21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29" y="6186888"/>
            <a:ext cx="1891367" cy="5998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5A2214-413A-DCC1-F67D-74D62B8F8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E6481-C82B-171A-1D46-38DCA0EDF4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5E3827-9326-0C4B-054B-9B99FA87A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ea typeface="Red Hat Display Medium" panose="02010303040201060303" pitchFamily="2" charset="0"/>
                <a:cs typeface="Red Hat Display Medium" panose="02010303040201060303" pitchFamily="2" charset="0"/>
              </a:rPr>
              <a:t>©2025 Board of Regents of the University of Wisconsin System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2CB7779-5290-8E57-B677-803F1600B8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40183" y="1007268"/>
            <a:ext cx="6012029" cy="48434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766244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662C9-774F-B59D-810A-D7AB5BE8D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4C84FF-7DE0-98CA-8B4E-7AEA5BE929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C3A6B5-B988-BFE0-1420-DCB6502D0A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8DA875-E54A-98DC-09DC-BD57390C8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ea typeface="Red Hat Display Medium" panose="02010303040201060303" pitchFamily="2" charset="0"/>
                <a:cs typeface="Red Hat Display Medium" panose="02010303040201060303" pitchFamily="2" charset="0"/>
              </a:rPr>
              <a:t>©2025 Board of Regents of the University of Wisconsin System</a:t>
            </a:r>
          </a:p>
        </p:txBody>
      </p:sp>
    </p:spTree>
    <p:extLst>
      <p:ext uri="{BB962C8B-B14F-4D97-AF65-F5344CB8AC3E}">
        <p14:creationId xmlns:p14="http://schemas.microsoft.com/office/powerpoint/2010/main" val="32433933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C52022D-4620-6486-8A66-C989C350A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302DB1-76D8-AD7A-361D-115FB884A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29" y="6186888"/>
            <a:ext cx="1891367" cy="5998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2662C9-774F-B59D-810A-D7AB5BE8D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4C84FF-7DE0-98CA-8B4E-7AEA5BE929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C3A6B5-B988-BFE0-1420-DCB6502D0A0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8DA875-E54A-98DC-09DC-BD57390C8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ea typeface="Red Hat Display Medium" panose="02010303040201060303" pitchFamily="2" charset="0"/>
                <a:cs typeface="Red Hat Display Medium" panose="02010303040201060303" pitchFamily="2" charset="0"/>
              </a:rPr>
              <a:t>©2025 Board of Regents of the University of Wisconsin System</a:t>
            </a:r>
          </a:p>
        </p:txBody>
      </p:sp>
    </p:spTree>
    <p:extLst>
      <p:ext uri="{BB962C8B-B14F-4D97-AF65-F5344CB8AC3E}">
        <p14:creationId xmlns:p14="http://schemas.microsoft.com/office/powerpoint/2010/main" val="26064305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6001F3E-3CB1-C793-99C0-90E7FD564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302DB1-76D8-AD7A-361D-115FB884A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29" y="6186888"/>
            <a:ext cx="1891367" cy="5998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2662C9-774F-B59D-810A-D7AB5BE8D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4C84FF-7DE0-98CA-8B4E-7AEA5BE929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C3A6B5-B988-BFE0-1420-DCB6502D0A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8DA875-E54A-98DC-09DC-BD57390C8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ea typeface="Red Hat Display Medium" panose="02010303040201060303" pitchFamily="2" charset="0"/>
                <a:cs typeface="Red Hat Display Medium" panose="02010303040201060303" pitchFamily="2" charset="0"/>
              </a:rPr>
              <a:t>©2025 Board of Regents of the University of Wisconsin System</a:t>
            </a:r>
          </a:p>
        </p:txBody>
      </p:sp>
    </p:spTree>
    <p:extLst>
      <p:ext uri="{BB962C8B-B14F-4D97-AF65-F5344CB8AC3E}">
        <p14:creationId xmlns:p14="http://schemas.microsoft.com/office/powerpoint/2010/main" val="19010152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C73D9-72D9-32D3-B5F5-1339E8A64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BB1FB1-495A-FF94-E976-D4CBD6655E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E9DDA-EDFD-B2EB-158F-657F4561DA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ea typeface="Red Hat Display Medium" panose="02010303040201060303" pitchFamily="2" charset="0"/>
                <a:cs typeface="Red Hat Display Medium" panose="02010303040201060303" pitchFamily="2" charset="0"/>
              </a:rPr>
              <a:t>©2025 Board of Regents of the University of Wisconsin System</a:t>
            </a:r>
          </a:p>
        </p:txBody>
      </p:sp>
    </p:spTree>
    <p:extLst>
      <p:ext uri="{BB962C8B-B14F-4D97-AF65-F5344CB8AC3E}">
        <p14:creationId xmlns:p14="http://schemas.microsoft.com/office/powerpoint/2010/main" val="13903345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781F3E-8DDE-AC90-BA2A-877C6AFD99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B3EBF0-DEA5-5FE5-29D6-F2F91249B4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01A59B-2B89-578F-6929-4A800B976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ea typeface="Red Hat Display Medium" panose="02010303040201060303" pitchFamily="2" charset="0"/>
                <a:cs typeface="Red Hat Display Medium" panose="02010303040201060303" pitchFamily="2" charset="0"/>
              </a:rPr>
              <a:t>©2025 Board of Regents of the University of Wisconsin System</a:t>
            </a:r>
          </a:p>
        </p:txBody>
      </p:sp>
    </p:spTree>
    <p:extLst>
      <p:ext uri="{BB962C8B-B14F-4D97-AF65-F5344CB8AC3E}">
        <p14:creationId xmlns:p14="http://schemas.microsoft.com/office/powerpoint/2010/main" val="42635311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6EC4951-1E7E-22EE-3683-9616E18FC3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565" y="539015"/>
            <a:ext cx="11277599" cy="1151673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4400" b="1" kern="1200" baseline="0" dirty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0B0A8D8-34DD-6642-E8A3-CD3B5C767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565" y="1825625"/>
            <a:ext cx="11277600" cy="435133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B2F2E2-A8FC-CE5E-2E00-7EB1F1EF3F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17236" y="6248303"/>
            <a:ext cx="1441682" cy="457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EAC79C-BAB6-8BB7-3A53-CD4911871AF2}"/>
              </a:ext>
            </a:extLst>
          </p:cNvPr>
          <p:cNvSpPr txBox="1"/>
          <p:nvPr userDrawn="1"/>
        </p:nvSpPr>
        <p:spPr>
          <a:xfrm>
            <a:off x="4378780" y="6545790"/>
            <a:ext cx="3434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1">
                    <a:lumMod val="75000"/>
                  </a:schemeClr>
                </a:solidFill>
                <a:latin typeface="+mn-lt"/>
              </a:rPr>
              <a:t>©2025 Board of Regents of the University of Wisconsin System</a:t>
            </a:r>
          </a:p>
        </p:txBody>
      </p:sp>
    </p:spTree>
    <p:extLst>
      <p:ext uri="{BB962C8B-B14F-4D97-AF65-F5344CB8AC3E}">
        <p14:creationId xmlns:p14="http://schemas.microsoft.com/office/powerpoint/2010/main" val="3708777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F941AB-F870-ED2E-987D-18B3D26A7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C4CBDB-8C27-4208-7FFC-B4386605E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0913633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A14B6-49C2-E343-7EE4-B8703632B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599"/>
            <a:ext cx="10913633" cy="4499811"/>
          </a:xfrm>
        </p:spPr>
        <p:txBody>
          <a:bodyPr/>
          <a:lstStyle>
            <a:lvl1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1pPr>
            <a:lvl2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2pPr>
            <a:lvl3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3pPr>
            <a:lvl4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4pPr>
            <a:lvl5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06BB0-5ABB-A650-1531-7411F60DA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ea typeface="Red Hat Display Medium" panose="02010303040201060303" pitchFamily="2" charset="0"/>
                <a:cs typeface="Red Hat Display Medium" panose="02010303040201060303" pitchFamily="2" charset="0"/>
              </a:rPr>
              <a:t>©2025 Board of Regents of the University of Wisconsin System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B62954-CE12-BA1D-4FF3-FB32FBC7ED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29" y="6186888"/>
            <a:ext cx="1891367" cy="59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524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9C68A-2F4C-F8C3-D94A-D5BF30212A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565" y="539015"/>
            <a:ext cx="11550995" cy="1151673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400" b="1" kern="1200" baseline="0" dirty="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436B1-6D8D-6D17-ECA0-3A61B277E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564" y="1825625"/>
            <a:ext cx="11550995" cy="435133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F1D87F-5746-60F4-EAC6-2F70BE88E4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17236" y="6248303"/>
            <a:ext cx="1441682" cy="457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698331-B352-52F8-D6F7-B6BB82852498}"/>
              </a:ext>
            </a:extLst>
          </p:cNvPr>
          <p:cNvSpPr txBox="1"/>
          <p:nvPr userDrawn="1"/>
        </p:nvSpPr>
        <p:spPr>
          <a:xfrm>
            <a:off x="4378780" y="6545790"/>
            <a:ext cx="3434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1">
                    <a:lumMod val="75000"/>
                  </a:schemeClr>
                </a:solidFill>
                <a:latin typeface="+mn-lt"/>
              </a:rPr>
              <a:t>©2025 Board of Regents of the University of Wisconsin System</a:t>
            </a:r>
          </a:p>
        </p:txBody>
      </p:sp>
    </p:spTree>
    <p:extLst>
      <p:ext uri="{BB962C8B-B14F-4D97-AF65-F5344CB8AC3E}">
        <p14:creationId xmlns:p14="http://schemas.microsoft.com/office/powerpoint/2010/main" val="6316987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D66CA45E-3B0F-94D4-A9E9-F70E686AA957}"/>
              </a:ext>
            </a:extLst>
          </p:cNvPr>
          <p:cNvSpPr txBox="1"/>
          <p:nvPr userDrawn="1"/>
        </p:nvSpPr>
        <p:spPr>
          <a:xfrm>
            <a:off x="3330798" y="6574072"/>
            <a:ext cx="55429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rPr>
              <a:t>©2023 Board of Regents of the University of Wisconsin System</a:t>
            </a: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81D80AF4-6A1D-6AED-03C2-662839F331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49" y="6248303"/>
            <a:ext cx="1922244" cy="4572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37EA6-A502-A6D4-47B1-68E9DF89B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487" y="1828800"/>
            <a:ext cx="11249320" cy="4194928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2800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4FF3910-5C6C-6B3D-CE8B-6A1BB600B4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137" y="471340"/>
            <a:ext cx="11237631" cy="1234912"/>
          </a:xfrm>
        </p:spPr>
        <p:txBody>
          <a:bodyPr>
            <a:normAutofit/>
          </a:bodyPr>
          <a:lstStyle>
            <a:lvl1pPr>
              <a:defRPr sz="4400" b="1">
                <a:latin typeface="+mn-lt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925098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B3107F0-4323-D56D-9513-29273A3F0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C4CBDB-8C27-4208-7FFC-B4386605E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0935148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A14B6-49C2-E343-7EE4-B8703632B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599"/>
            <a:ext cx="10935148" cy="4499811"/>
          </a:xfrm>
        </p:spPr>
        <p:txBody>
          <a:bodyPr/>
          <a:lstStyle>
            <a:lvl1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1pPr>
            <a:lvl2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2pPr>
            <a:lvl3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3pPr>
            <a:lvl4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4pPr>
            <a:lvl5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06BB0-5ABB-A650-1531-7411F60DA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ea typeface="Red Hat Display Medium" panose="02010303040201060303" pitchFamily="2" charset="0"/>
                <a:cs typeface="Red Hat Display Medium" panose="02010303040201060303" pitchFamily="2" charset="0"/>
              </a:rPr>
              <a:t>©2025 Board of Regents of the University of Wisconsin System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B62954-CE12-BA1D-4FF3-FB32FBC7ED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29" y="6186888"/>
            <a:ext cx="1891367" cy="59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53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4CBDB-8C27-4208-7FFC-B4386605E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A14B6-49C2-E343-7EE4-B8703632B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1pPr>
            <a:lvl2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2pPr>
            <a:lvl3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3pPr>
            <a:lvl4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4pPr>
            <a:lvl5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06BB0-5ABB-A650-1531-7411F60DA0A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ea typeface="Red Hat Display Medium" panose="02010303040201060303" pitchFamily="2" charset="0"/>
                <a:cs typeface="Red Hat Display Medium" panose="02010303040201060303" pitchFamily="2" charset="0"/>
              </a:rPr>
              <a:t>©2025 Board of Regents of the University of Wisconsin System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9BF227-3EA7-A8A4-1E9E-1CC6C729FE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094" y="5486401"/>
            <a:ext cx="1406106" cy="113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843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4CBDB-8C27-4208-7FFC-B4386605E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9635706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A14B6-49C2-E343-7EE4-B8703632B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1pPr>
            <a:lvl2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2pPr>
            <a:lvl3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3pPr>
            <a:lvl4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4pPr>
            <a:lvl5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06BB0-5ABB-A650-1531-7411F60DA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ea typeface="Red Hat Display Medium" panose="02010303040201060303" pitchFamily="2" charset="0"/>
                <a:cs typeface="Red Hat Display Medium" panose="02010303040201060303" pitchFamily="2" charset="0"/>
              </a:rPr>
              <a:t>©2025 Board of Regents of the University of Wisconsin System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723343-C95D-A35F-98FD-AF6129BE9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094" y="175806"/>
            <a:ext cx="1406106" cy="113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64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4CBDB-8C27-4208-7FFC-B4386605E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A14B6-49C2-E343-7EE4-B8703632B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1pPr>
            <a:lvl2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2pPr>
            <a:lvl3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3pPr>
            <a:lvl4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4pPr>
            <a:lvl5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06BB0-5ABB-A650-1531-7411F60DA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ea typeface="Red Hat Display Medium" panose="02010303040201060303" pitchFamily="2" charset="0"/>
                <a:cs typeface="Red Hat Display Medium" panose="02010303040201060303" pitchFamily="2" charset="0"/>
              </a:rPr>
              <a:t>©2025 Board of Regents of the University of Wisconsin System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DB2755-4391-043F-1513-C17C80B8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74061" y="5292185"/>
            <a:ext cx="1613139" cy="132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11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4CBDB-8C27-4208-7FFC-B4386605E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972197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A14B6-49C2-E343-7EE4-B8703632B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1pPr>
            <a:lvl2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2pPr>
            <a:lvl3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3pPr>
            <a:lvl4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4pPr>
            <a:lvl5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06BB0-5ABB-A650-1531-7411F60DA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ea typeface="Red Hat Display Medium" panose="02010303040201060303" pitchFamily="2" charset="0"/>
                <a:cs typeface="Red Hat Display Medium" panose="02010303040201060303" pitchFamily="2" charset="0"/>
              </a:rPr>
              <a:t>©2025 Board of Regents of the University of Wisconsin System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261560-D2A2-A72D-ECA2-604701CEC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65092" y="117958"/>
            <a:ext cx="1522108" cy="125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08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824863-B8C1-500B-5C8B-A220C3206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914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ACDFD-F1A1-E62D-1609-76734A57B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71599"/>
            <a:ext cx="11277600" cy="4499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AA87C-FB00-76F8-C2B7-2E2BB5122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97179" y="6438238"/>
            <a:ext cx="53500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>
                <a:ea typeface="Red Hat Display Medium" panose="02010303040201060303" pitchFamily="2" charset="0"/>
                <a:cs typeface="Red Hat Display Medium" panose="02010303040201060303" pitchFamily="2" charset="0"/>
              </a:rPr>
              <a:t>©2025 Board of Regents of the University of Wisconsin System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62C6CD-F92B-7C45-1FE4-83C60EE12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29" y="6186888"/>
            <a:ext cx="1891367" cy="59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48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1" r:id="rId2"/>
    <p:sldLayoutId id="2147483711" r:id="rId3"/>
    <p:sldLayoutId id="2147483709" r:id="rId4"/>
    <p:sldLayoutId id="2147483710" r:id="rId5"/>
    <p:sldLayoutId id="2147483713" r:id="rId6"/>
    <p:sldLayoutId id="2147483714" r:id="rId7"/>
    <p:sldLayoutId id="2147483715" r:id="rId8"/>
    <p:sldLayoutId id="2147483716" r:id="rId9"/>
    <p:sldLayoutId id="2147483718" r:id="rId10"/>
    <p:sldLayoutId id="2147483717" r:id="rId11"/>
    <p:sldLayoutId id="2147483720" r:id="rId12"/>
    <p:sldLayoutId id="2147483719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  <p:sldLayoutId id="2147483728" r:id="rId21"/>
    <p:sldLayoutId id="2147483694" r:id="rId22"/>
    <p:sldLayoutId id="2147483700" r:id="rId23"/>
    <p:sldLayoutId id="2147483732" r:id="rId24"/>
    <p:sldLayoutId id="2147483733" r:id="rId25"/>
    <p:sldLayoutId id="2147483701" r:id="rId26"/>
    <p:sldLayoutId id="2147483734" r:id="rId27"/>
    <p:sldLayoutId id="2147483735" r:id="rId28"/>
    <p:sldLayoutId id="2147483702" r:id="rId29"/>
    <p:sldLayoutId id="2147483703" r:id="rId30"/>
    <p:sldLayoutId id="2147483704" r:id="rId31"/>
    <p:sldLayoutId id="2147483736" r:id="rId32"/>
    <p:sldLayoutId id="2147483737" r:id="rId33"/>
    <p:sldLayoutId id="2147483705" r:id="rId34"/>
    <p:sldLayoutId id="2147483738" r:id="rId35"/>
    <p:sldLayoutId id="2147483739" r:id="rId36"/>
    <p:sldLayoutId id="2147483706" r:id="rId37"/>
    <p:sldLayoutId id="2147483707" r:id="rId38"/>
    <p:sldLayoutId id="2147483740" r:id="rId39"/>
    <p:sldLayoutId id="2147483741" r:id="rId40"/>
    <p:sldLayoutId id="2147483742" r:id="rId41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ClrTx/>
        <a:buFont typeface="Arial" panose="020B0604020202020204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344488" indent="-29051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625475" indent="-228600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58888" indent="-228600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46C487-979F-42C7-D6E1-C59A65F5B5A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65864" y="2939759"/>
            <a:ext cx="9660271" cy="93821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Meet the WIDA Language Charts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1E944F-85A5-C0BF-4355-0B8628063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496" y="457200"/>
            <a:ext cx="4263800" cy="135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876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F9C1D-11AD-B4D4-B325-A202325FC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keep in mind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CC3A9-0515-3EA3-9B74-23A34E546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Use the </a:t>
            </a:r>
            <a:r>
              <a:rPr lang="en-US" b="1" dirty="0"/>
              <a:t>four questions </a:t>
            </a:r>
            <a:r>
              <a:rPr lang="en-US" dirty="0"/>
              <a:t>below each chart to plan next steps for students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Refer to the </a:t>
            </a:r>
            <a:r>
              <a:rPr lang="en-US" b="1" dirty="0"/>
              <a:t>Definitions and Examples </a:t>
            </a:r>
            <a:r>
              <a:rPr lang="en-US" dirty="0"/>
              <a:t>section at the end of the document for terminology by dimension for language use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Rely on the </a:t>
            </a:r>
            <a:r>
              <a:rPr lang="en-US" b="1" dirty="0"/>
              <a:t>Tips for Educators </a:t>
            </a:r>
            <a:r>
              <a:rPr lang="en-US" dirty="0"/>
              <a:t>section for specific ways to use the charts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5FF968-C757-E512-D768-CF80CA01F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ea typeface="Red Hat Display Medium" panose="02010303040201060303" pitchFamily="2" charset="0"/>
                <a:cs typeface="Red Hat Display Medium" panose="02010303040201060303" pitchFamily="2" charset="0"/>
              </a:rPr>
              <a:t>©2025 Board of Regents of the University of Wisconsin System</a:t>
            </a:r>
          </a:p>
        </p:txBody>
      </p:sp>
    </p:spTree>
    <p:extLst>
      <p:ext uri="{BB962C8B-B14F-4D97-AF65-F5344CB8AC3E}">
        <p14:creationId xmlns:p14="http://schemas.microsoft.com/office/powerpoint/2010/main" val="2136865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505BA-0ABC-5D1E-F347-A9F871A58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8011"/>
            <a:ext cx="11277600" cy="914400"/>
          </a:xfrm>
        </p:spPr>
        <p:txBody>
          <a:bodyPr/>
          <a:lstStyle/>
          <a:p>
            <a:r>
              <a:rPr lang="en-US" dirty="0"/>
              <a:t>What are the WIDA Language Charts?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5E5EC-988F-38F5-FCA8-4DD67403D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5544"/>
            <a:ext cx="11277600" cy="4832132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Represent the WIDA Proficiency Level Descriptors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Span Kindergarten, Grades 1, 2–3, 4–5, 6–8, 9–12 and are organized by:</a:t>
            </a:r>
          </a:p>
          <a:p>
            <a:pPr marL="801370" lvl="1" indent="-457200"/>
            <a:r>
              <a:rPr lang="en-US" dirty="0"/>
              <a:t>Communication Modes of Expressive (Speaking, Writing) and Interpretive (Listening, Reading) </a:t>
            </a:r>
          </a:p>
          <a:p>
            <a:pPr marL="801370" lvl="1" indent="-457200"/>
            <a:r>
              <a:rPr lang="en-US" dirty="0"/>
              <a:t>Six levels of language development; each level encompasses previous levels</a:t>
            </a:r>
          </a:p>
          <a:p>
            <a:pPr marL="801370" lvl="1" indent="-457200"/>
            <a:r>
              <a:rPr lang="en-US" dirty="0"/>
              <a:t>Three dimensions of language use: </a:t>
            </a:r>
          </a:p>
          <a:p>
            <a:pPr marL="1082675" lvl="2" indent="-457200"/>
            <a:r>
              <a:rPr lang="en-US" dirty="0"/>
              <a:t>Discourse (reflecting Key Language Uses—Narrate, Inform, Explain, and Argue by organizational patterns and core elements; Cohesion; and Density)</a:t>
            </a:r>
          </a:p>
          <a:p>
            <a:pPr marL="1082675" lvl="2" indent="-457200"/>
            <a:r>
              <a:rPr lang="en-US" dirty="0"/>
              <a:t>Sentence (Grammatical Complexity)</a:t>
            </a:r>
          </a:p>
          <a:p>
            <a:pPr marL="1082675" lvl="2" indent="-457200"/>
            <a:r>
              <a:rPr lang="en-US" dirty="0"/>
              <a:t>Word/Phrase (Precision)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86B96B-66EF-D677-4AAE-677676DB5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ea typeface="Red Hat Display Medium" panose="02010303040201060303" pitchFamily="2" charset="0"/>
                <a:cs typeface="Red Hat Display Medium" panose="02010303040201060303" pitchFamily="2" charset="0"/>
              </a:rPr>
              <a:t>©2025 Board of Regents of the University of Wisconsin System</a:t>
            </a:r>
          </a:p>
        </p:txBody>
      </p:sp>
    </p:spTree>
    <p:extLst>
      <p:ext uri="{BB962C8B-B14F-4D97-AF65-F5344CB8AC3E}">
        <p14:creationId xmlns:p14="http://schemas.microsoft.com/office/powerpoint/2010/main" val="2820762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4435B-7FE3-58D2-0C90-5F2420C73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ea typeface="+mj-lt"/>
                <a:cs typeface="+mj-lt"/>
              </a:rPr>
              <a:t>Why did WIDA create the Language Charts?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4FF71-7C49-48B1-2096-6E3472BDB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lnSpc>
                <a:spcPct val="113999"/>
              </a:lnSpc>
              <a:buChar char="•"/>
            </a:pPr>
            <a:r>
              <a:rPr lang="en-US" dirty="0">
                <a:ea typeface="+mn-lt"/>
                <a:cs typeface="+mn-lt"/>
              </a:rPr>
              <a:t>The charts connect WIDA ACCESS to the WIDA ELD Standards Framework, 2020 Edition </a:t>
            </a:r>
          </a:p>
          <a:p>
            <a:pPr marL="457200" indent="-457200">
              <a:lnSpc>
                <a:spcPct val="113999"/>
              </a:lnSpc>
              <a:buChar char="•"/>
            </a:pPr>
            <a:r>
              <a:rPr lang="en-US" dirty="0">
                <a:ea typeface="+mn-lt"/>
                <a:cs typeface="+mn-lt"/>
              </a:rPr>
              <a:t>They make WIDA Proficiency Level Descriptors clearer, more actionable and directly connected to classroom instruction</a:t>
            </a:r>
          </a:p>
          <a:p>
            <a:pPr marL="457200" indent="-457200">
              <a:lnSpc>
                <a:spcPct val="113999"/>
              </a:lnSpc>
              <a:buChar char="•"/>
            </a:pPr>
            <a:r>
              <a:rPr lang="en-US" dirty="0">
                <a:ea typeface="+mn-lt"/>
                <a:cs typeface="+mn-lt"/>
              </a:rPr>
              <a:t>They are a resource for all educators (even those without specialized language backgrounds)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76537E-F770-C649-87EE-A7B12E489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ea typeface="Red Hat Display Medium" panose="02010303040201060303" pitchFamily="2" charset="0"/>
                <a:cs typeface="Red Hat Display Medium" panose="02010303040201060303" pitchFamily="2" charset="0"/>
              </a:rPr>
              <a:t>©2025 Board of Regents of the University of Wisconsin System</a:t>
            </a:r>
          </a:p>
        </p:txBody>
      </p:sp>
    </p:spTree>
    <p:extLst>
      <p:ext uri="{BB962C8B-B14F-4D97-AF65-F5344CB8AC3E}">
        <p14:creationId xmlns:p14="http://schemas.microsoft.com/office/powerpoint/2010/main" val="420189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3C45D-840D-65E0-397E-6EE86CC85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357" y="376142"/>
            <a:ext cx="11277600" cy="914400"/>
          </a:xfrm>
        </p:spPr>
        <p:txBody>
          <a:bodyPr>
            <a:noAutofit/>
          </a:bodyPr>
          <a:lstStyle/>
          <a:p>
            <a:r>
              <a:rPr lang="en-US" sz="3200" dirty="0"/>
              <a:t>Resources that connect WIDA ELD Standards to ACCESS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D90324-BF87-E632-499D-2DFD6F2D8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ea typeface="Red Hat Display Medium" panose="02010303040201060303" pitchFamily="2" charset="0"/>
                <a:cs typeface="Red Hat Display Medium" panose="02010303040201060303" pitchFamily="2" charset="0"/>
              </a:rPr>
              <a:t>©2025 Board of Regents of the University of Wisconsin System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B65B8F3-8326-D4B7-3EA7-906E12111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358" y="1290542"/>
            <a:ext cx="5232018" cy="4441344"/>
          </a:xfrm>
          <a:ln w="28575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lvl="0"/>
            <a:r>
              <a:rPr lang="en-US" sz="2800" b="1" dirty="0"/>
              <a:t>Aligned to 2012 Amplification of the WIDA ELD Standards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WIDA Speaking Rubric Grades 1-12</a:t>
            </a:r>
          </a:p>
          <a:p>
            <a:pPr lvl="1"/>
            <a:r>
              <a:rPr lang="en-US" sz="2400" dirty="0"/>
              <a:t>WIDA Writing Rubric Grades 1-12</a:t>
            </a:r>
          </a:p>
          <a:p>
            <a:pPr lvl="1"/>
            <a:r>
              <a:rPr lang="en-US" sz="2400" dirty="0"/>
              <a:t>WIDA Speaking Rubric Kindergarten</a:t>
            </a:r>
          </a:p>
          <a:p>
            <a:pPr lvl="1"/>
            <a:r>
              <a:rPr lang="en-US" sz="2400" dirty="0"/>
              <a:t>WIDA Writing Rubric Kindergarten</a:t>
            </a:r>
          </a:p>
        </p:txBody>
      </p:sp>
      <p:sp>
        <p:nvSpPr>
          <p:cNvPr id="14" name="Arrow: Right 13" descr="Yellow arrow pointing from the 2012 Standards information to the 2020 Edition information">
            <a:extLst>
              <a:ext uri="{FF2B5EF4-FFF2-40B4-BE49-F238E27FC236}">
                <a16:creationId xmlns:a16="http://schemas.microsoft.com/office/drawing/2014/main" id="{5419E1B2-91C0-9854-7E65-478D3CBAACCB}"/>
              </a:ext>
            </a:extLst>
          </p:cNvPr>
          <p:cNvSpPr/>
          <p:nvPr/>
        </p:nvSpPr>
        <p:spPr>
          <a:xfrm>
            <a:off x="5625526" y="2794327"/>
            <a:ext cx="1439918" cy="1269345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6B3560-69FA-FDFF-C11A-5EE5B7FC3D71}"/>
              </a:ext>
            </a:extLst>
          </p:cNvPr>
          <p:cNvSpPr txBox="1"/>
          <p:nvPr/>
        </p:nvSpPr>
        <p:spPr>
          <a:xfrm>
            <a:off x="7135595" y="1290542"/>
            <a:ext cx="4733048" cy="444134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0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</a:pPr>
            <a:r>
              <a:rPr lang="en-US" sz="2600" b="1" dirty="0"/>
              <a:t>Aligned to WIDA ELD Standards Framework, 2020 Edition</a:t>
            </a:r>
          </a:p>
          <a:p>
            <a:pPr marL="457200" lvl="0" indent="-457200">
              <a:lnSpc>
                <a:spcPct val="10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WIDA Language Charts</a:t>
            </a:r>
          </a:p>
          <a:p>
            <a:pPr marL="457200" lvl="0" indent="-457200">
              <a:lnSpc>
                <a:spcPct val="10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WIDA Proficiency Level Descriptors </a:t>
            </a:r>
          </a:p>
          <a:p>
            <a:pPr marL="457200" lvl="0" indent="-457200">
              <a:lnSpc>
                <a:spcPct val="10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600" dirty="0"/>
          </a:p>
          <a:p>
            <a:pPr lvl="0">
              <a:lnSpc>
                <a:spcPct val="104000"/>
              </a:lnSpc>
              <a:spcBef>
                <a:spcPts val="600"/>
              </a:spcBef>
              <a:spcAft>
                <a:spcPts val="600"/>
              </a:spcAft>
            </a:pPr>
            <a:br>
              <a:rPr lang="en-US" sz="2600" dirty="0"/>
            </a:b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24165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CBDFB-C4DF-37AB-3F5D-BFA3384AF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Comparing </a:t>
            </a:r>
            <a:r>
              <a:rPr lang="en-US" sz="2800" dirty="0">
                <a:ea typeface="+mj-lt"/>
                <a:cs typeface="+mj-lt"/>
              </a:rPr>
              <a:t>Proficiency Level Descriptors </a:t>
            </a:r>
            <a:r>
              <a:rPr lang="en-US" sz="2800" dirty="0"/>
              <a:t> to Language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CE8FE-20DD-E176-FD5F-CDC923414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67853"/>
            <a:ext cx="5350042" cy="4437994"/>
          </a:xfrm>
          <a:ln w="28575">
            <a:solidFill>
              <a:schemeClr val="accent3"/>
            </a:solidFill>
          </a:ln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l" rtl="0" eaLnBrk="1" fontAlgn="t" latinLnBrk="0" hangingPunct="1">
              <a:buClrTx/>
              <a:buSzPts val="2400"/>
            </a:pPr>
            <a:r>
              <a:rPr lang="en-US" sz="2800" b="1" i="0" u="none" strike="noStrike" kern="1200" dirty="0">
                <a:solidFill>
                  <a:srgbClr val="000000"/>
                </a:solidFill>
                <a:effectLst/>
                <a:latin typeface="Red Hat Text"/>
              </a:rPr>
              <a:t>WIDA Proficiency Level Descriptors </a:t>
            </a:r>
            <a:endParaRPr lang="en-US" sz="2800" i="0" u="none" strike="noStrike" kern="1200" dirty="0">
              <a:solidFill>
                <a:srgbClr val="000000"/>
              </a:solidFill>
              <a:effectLst/>
              <a:latin typeface="Red Hat Text"/>
            </a:endParaRPr>
          </a:p>
          <a:p>
            <a:pPr marL="457200" indent="-457200" algn="l" rtl="0" eaLnBrk="1" fontAlgn="t" latinLnBrk="0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b="0" i="0" u="none" strike="noStrike" kern="1200" dirty="0">
                <a:solidFill>
                  <a:srgbClr val="000000"/>
                </a:solidFill>
                <a:effectLst/>
                <a:latin typeface="Red Hat Text" panose="02010303040201060303" pitchFamily="2" charset="0"/>
              </a:rPr>
              <a:t>Table divided by 5 Criteria of Language</a:t>
            </a:r>
            <a:endParaRPr lang="en-US" sz="2800" dirty="0">
              <a:solidFill>
                <a:srgbClr val="000000"/>
              </a:solidFill>
              <a:latin typeface="Red Hat Text" panose="02010303040201060303" pitchFamily="2" charset="0"/>
            </a:endParaRPr>
          </a:p>
          <a:p>
            <a:pPr marL="457200" indent="-457200" fontAlgn="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Red Hat Text" panose="02010303040201060303" pitchFamily="2" charset="0"/>
              </a:rPr>
              <a:t>Horizontal display of 6 language proficiency levels</a:t>
            </a:r>
          </a:p>
          <a:p>
            <a:pPr marL="457200" indent="-457200" fontAlgn="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Red Hat Text" panose="02010303040201060303" pitchFamily="2" charset="0"/>
              </a:rPr>
              <a:t>Specialized terminology </a:t>
            </a:r>
          </a:p>
          <a:p>
            <a:pPr marL="457200" indent="-457200" algn="l" rtl="0" eaLnBrk="1" fontAlgn="t" latinLnBrk="0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b="0" i="0" u="none" strike="noStrike" kern="1200" dirty="0">
                <a:solidFill>
                  <a:srgbClr val="000000"/>
                </a:solidFill>
                <a:effectLst/>
                <a:latin typeface="Red Hat Text" panose="02010303040201060303" pitchFamily="2" charset="0"/>
              </a:rPr>
              <a:t>Designed for language specialists</a:t>
            </a:r>
            <a:endParaRPr lang="en-US" sz="20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FBD3F8-DCA1-6CAA-6A32-77317860E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ea typeface="Red Hat Display Medium" panose="02010303040201060303" pitchFamily="2" charset="0"/>
                <a:cs typeface="Red Hat Display Medium" panose="02010303040201060303" pitchFamily="2" charset="0"/>
              </a:rPr>
              <a:t>©2025 Board of Regents of the University of Wisconsin System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78FDEC-6E92-AB93-A28F-FCE4AF6E1893}"/>
              </a:ext>
            </a:extLst>
          </p:cNvPr>
          <p:cNvSpPr txBox="1"/>
          <p:nvPr/>
        </p:nvSpPr>
        <p:spPr>
          <a:xfrm>
            <a:off x="6607514" y="1467853"/>
            <a:ext cx="5127286" cy="4437994"/>
          </a:xfrm>
          <a:prstGeom prst="rect">
            <a:avLst/>
          </a:prstGeom>
          <a:ln w="28575">
            <a:solidFill>
              <a:schemeClr val="accent5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indent="0" fontAlgn="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Pts val="2400"/>
              <a:buFont typeface="Arial" panose="020B0604020202020204" pitchFamily="34" charset="0"/>
              <a:buNone/>
              <a:defRPr sz="2800" b="1" i="0" u="none" strike="noStrike">
                <a:solidFill>
                  <a:srgbClr val="000000"/>
                </a:solidFill>
                <a:effectLst/>
                <a:latin typeface="Red Hat Text" panose="02010303040201060303" pitchFamily="2" charset="0"/>
              </a:defRPr>
            </a:lvl1pPr>
            <a:lvl2pPr marL="344488" indent="-290513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2800"/>
            </a:lvl2pPr>
            <a:lvl3pPr marL="625475" indent="-2286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2400"/>
            </a:lvl3pPr>
            <a:lvl4pPr marL="914400" indent="-2286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2000"/>
            </a:lvl4pPr>
            <a:lvl5pPr marL="1258888" indent="-2286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20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WIDA Language Charts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Chart divided by 3 Dimensions of Language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Vertical display of 6 language proficiency levels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Simple terminology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Designed for all K-12 educators</a:t>
            </a:r>
          </a:p>
        </p:txBody>
      </p:sp>
    </p:spTree>
    <p:extLst>
      <p:ext uri="{BB962C8B-B14F-4D97-AF65-F5344CB8AC3E}">
        <p14:creationId xmlns:p14="http://schemas.microsoft.com/office/powerpoint/2010/main" val="4087349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E6EDF-631A-6B5B-98E3-3D5FB3F5C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How to use Language Charts in 2025-2026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F2F9D-B81C-087C-48D5-D962BDD83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599"/>
            <a:ext cx="11277600" cy="4655547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571500" indent="-571500">
              <a:lnSpc>
                <a:spcPct val="113999"/>
              </a:lnSpc>
              <a:buChar char="•"/>
            </a:pPr>
            <a:r>
              <a:rPr lang="en-US" sz="4200" dirty="0">
                <a:ea typeface="+mn-lt"/>
                <a:cs typeface="+mn-lt"/>
              </a:rPr>
              <a:t>Get familiar with the revised expectations of WIDA ACCESS and WIDA ACCESS for Kindergarten   </a:t>
            </a:r>
            <a:endParaRPr lang="en-US" dirty="0">
              <a:ea typeface="+mn-lt"/>
              <a:cs typeface="+mn-lt"/>
            </a:endParaRPr>
          </a:p>
          <a:p>
            <a:pPr marL="571500" indent="-571500">
              <a:lnSpc>
                <a:spcPct val="113999"/>
              </a:lnSpc>
              <a:buChar char="•"/>
            </a:pPr>
            <a:r>
              <a:rPr lang="en-US" sz="4200" dirty="0">
                <a:ea typeface="+mn-lt"/>
                <a:cs typeface="+mn-lt"/>
              </a:rPr>
              <a:t>Collaborate with content area colleagues  </a:t>
            </a:r>
            <a:endParaRPr lang="en-US" dirty="0">
              <a:ea typeface="+mn-lt"/>
              <a:cs typeface="+mn-lt"/>
            </a:endParaRPr>
          </a:p>
          <a:p>
            <a:pPr marL="571500" indent="-571500">
              <a:lnSpc>
                <a:spcPct val="113999"/>
              </a:lnSpc>
              <a:buChar char="•"/>
            </a:pPr>
            <a:r>
              <a:rPr lang="en-US" sz="4200" dirty="0">
                <a:ea typeface="+mn-lt"/>
                <a:cs typeface="+mn-lt"/>
              </a:rPr>
              <a:t>Plan curriculum, instruction and classroom assessment  </a:t>
            </a:r>
            <a:endParaRPr lang="en-US" dirty="0">
              <a:ea typeface="+mn-lt"/>
              <a:cs typeface="+mn-lt"/>
            </a:endParaRPr>
          </a:p>
          <a:p>
            <a:pPr marL="571500" indent="-571500">
              <a:lnSpc>
                <a:spcPct val="113999"/>
              </a:lnSpc>
              <a:buChar char="•"/>
            </a:pPr>
            <a:r>
              <a:rPr lang="en-US" sz="4200" dirty="0">
                <a:ea typeface="+mn-lt"/>
                <a:cs typeface="+mn-lt"/>
              </a:rPr>
              <a:t>Trace student growth in language development from unit to unit   </a:t>
            </a:r>
            <a:br>
              <a:rPr lang="en-US" sz="4200" dirty="0">
                <a:ea typeface="+mn-lt"/>
                <a:cs typeface="+mn-lt"/>
              </a:rPr>
            </a:br>
            <a:endParaRPr lang="en-US" dirty="0"/>
          </a:p>
          <a:p>
            <a:pPr>
              <a:lnSpc>
                <a:spcPct val="113999"/>
              </a:lnSpc>
            </a:pPr>
            <a:r>
              <a:rPr lang="en-US" sz="3400" b="1" dirty="0">
                <a:ea typeface="+mn-lt"/>
                <a:cs typeface="+mn-lt"/>
              </a:rPr>
              <a:t>Note</a:t>
            </a:r>
            <a:r>
              <a:rPr lang="en-US" sz="3400" dirty="0">
                <a:ea typeface="+mn-lt"/>
                <a:cs typeface="+mn-lt"/>
              </a:rPr>
              <a:t>: Beginning with WIDA ACCESS scores in the 2026-2027 WIDA testing year, you can also use the Language Charts to interpret and communicate about ACCESS scores. </a:t>
            </a:r>
            <a:r>
              <a:rPr lang="en-US" sz="4000" dirty="0">
                <a:ea typeface="+mn-lt"/>
                <a:cs typeface="+mn-lt"/>
              </a:rPr>
              <a:t> </a:t>
            </a:r>
            <a:endParaRPr lang="en-US" sz="4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B88E6B-3CC6-BED2-8503-B10E62D8E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ea typeface="Red Hat Display Medium" panose="02010303040201060303" pitchFamily="2" charset="0"/>
                <a:cs typeface="Red Hat Display Medium" panose="02010303040201060303" pitchFamily="2" charset="0"/>
              </a:rPr>
              <a:t>©2025 Board of Regents of the University of Wisconsin System</a:t>
            </a:r>
          </a:p>
        </p:txBody>
      </p:sp>
    </p:spTree>
    <p:extLst>
      <p:ext uri="{BB962C8B-B14F-4D97-AF65-F5344CB8AC3E}">
        <p14:creationId xmlns:p14="http://schemas.microsoft.com/office/powerpoint/2010/main" val="3154750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1FEB4-2BA8-6FBD-DF20-E0C100AA8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Experience the Charts in Two Formats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56E7EF-B130-C81C-1A8D-D2C6A25F5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ea typeface="Red Hat Display Medium" panose="02010303040201060303" pitchFamily="2" charset="0"/>
                <a:cs typeface="Red Hat Display Medium" panose="02010303040201060303" pitchFamily="2" charset="0"/>
              </a:rPr>
              <a:t>©2025 Board of Regents of the University of Wisconsin System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69E199-F53F-DEA3-8E0C-7BBB249D2F74}"/>
              </a:ext>
            </a:extLst>
          </p:cNvPr>
          <p:cNvSpPr txBox="1"/>
          <p:nvPr/>
        </p:nvSpPr>
        <p:spPr>
          <a:xfrm>
            <a:off x="657727" y="1899165"/>
            <a:ext cx="4395537" cy="341632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/>
              <a:t>PDF</a:t>
            </a:r>
            <a:r>
              <a:rPr lang="en-US" sz="4800" dirty="0"/>
              <a:t>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dirty="0"/>
              <a:t>Review the charts anytime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dirty="0"/>
              <a:t>Print the charts and keep them handy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dirty="0"/>
              <a:t>Share the charts with colleagues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57529B-8A2C-77AD-E00C-53060E2D2BBE}"/>
              </a:ext>
            </a:extLst>
          </p:cNvPr>
          <p:cNvSpPr txBox="1"/>
          <p:nvPr/>
        </p:nvSpPr>
        <p:spPr>
          <a:xfrm>
            <a:off x="5494421" y="1899165"/>
            <a:ext cx="5911516" cy="341632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800" b="1" dirty="0"/>
              <a:t>Excel Spreadsheet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dirty="0"/>
              <a:t>Easily copy and paste information from the charts into your own tools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dirty="0"/>
              <a:t>Create personalized charts </a:t>
            </a:r>
            <a:endParaRPr lang="en-US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800" dirty="0"/>
              <a:t>Customize the charts for individual or small groups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82553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B440A-D0D1-9072-543F-940163663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Interpretive and Expressive Charts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161F16-D5E4-5E93-1DEC-AD136E8E5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ea typeface="Red Hat Display Medium" panose="02010303040201060303" pitchFamily="2" charset="0"/>
                <a:cs typeface="Red Hat Display Medium" panose="02010303040201060303" pitchFamily="2" charset="0"/>
              </a:rPr>
              <a:t>©2025 Board of Regents of the University of Wisconsin System</a:t>
            </a:r>
          </a:p>
        </p:txBody>
      </p:sp>
      <p:pic>
        <p:nvPicPr>
          <p:cNvPr id="6" name="Picture 5" descr="Example of the WIDA Expressive Language Chart for Grades 4-5">
            <a:extLst>
              <a:ext uri="{FF2B5EF4-FFF2-40B4-BE49-F238E27FC236}">
                <a16:creationId xmlns:a16="http://schemas.microsoft.com/office/drawing/2014/main" id="{0AC26C88-8E98-31DF-E1D0-7BEB7F688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842" y="1664880"/>
            <a:ext cx="5183314" cy="40169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Example of WIDA Interpretive Language Chart for Grades 4-5">
            <a:extLst>
              <a:ext uri="{FF2B5EF4-FFF2-40B4-BE49-F238E27FC236}">
                <a16:creationId xmlns:a16="http://schemas.microsoft.com/office/drawing/2014/main" id="{E52FA212-E835-C41A-309A-FCE3F2F36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6649" y="1664880"/>
            <a:ext cx="5318510" cy="40169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28566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2A0A9-3E6F-C2CB-CD0A-A4635E182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Level 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5CC214-3B48-DB19-FA9A-133427223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ea typeface="Red Hat Display Medium" panose="02010303040201060303" pitchFamily="2" charset="0"/>
                <a:cs typeface="Red Hat Display Medium" panose="02010303040201060303" pitchFamily="2" charset="0"/>
              </a:rPr>
              <a:t>©2025 Board of Regents of the University of Wisconsin System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6E509C-3F2D-318F-C92A-904F9DF7E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653" y="1409037"/>
            <a:ext cx="4582954" cy="4499811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Expanded continuum of descriptors within End of Level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Showcase the successes students make as they work toward the End of Level 1 for their grade-level cluster </a:t>
            </a:r>
          </a:p>
        </p:txBody>
      </p:sp>
      <p:pic>
        <p:nvPicPr>
          <p:cNvPr id="8" name="Picture 7" descr="Example of the End of Level 1 Expressive Language Chart ">
            <a:extLst>
              <a:ext uri="{FF2B5EF4-FFF2-40B4-BE49-F238E27FC236}">
                <a16:creationId xmlns:a16="http://schemas.microsoft.com/office/drawing/2014/main" id="{C68CB41D-4E71-1770-F7D2-A2F165B55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013" y="1072153"/>
            <a:ext cx="6681334" cy="517357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10469343"/>
      </p:ext>
    </p:extLst>
  </p:cSld>
  <p:clrMapOvr>
    <a:masterClrMapping/>
  </p:clrMapOvr>
</p:sld>
</file>

<file path=ppt/theme/theme1.xml><?xml version="1.0" encoding="utf-8"?>
<a:theme xmlns:a="http://schemas.openxmlformats.org/drawingml/2006/main" name="WIDA General">
  <a:themeElements>
    <a:clrScheme name="WIDA General">
      <a:dk1>
        <a:sysClr val="windowText" lastClr="000000"/>
      </a:dk1>
      <a:lt1>
        <a:sysClr val="window" lastClr="FFFFFF"/>
      </a:lt1>
      <a:dk2>
        <a:srgbClr val="1268A0"/>
      </a:dk2>
      <a:lt2>
        <a:srgbClr val="D7E3F3"/>
      </a:lt2>
      <a:accent1>
        <a:srgbClr val="2684C1"/>
      </a:accent1>
      <a:accent2>
        <a:srgbClr val="4E8724"/>
      </a:accent2>
      <a:accent3>
        <a:srgbClr val="DF9400"/>
      </a:accent3>
      <a:accent4>
        <a:srgbClr val="672B93"/>
      </a:accent4>
      <a:accent5>
        <a:srgbClr val="B12725"/>
      </a:accent5>
      <a:accent6>
        <a:srgbClr val="3C99D5"/>
      </a:accent6>
      <a:hlink>
        <a:srgbClr val="1268A0"/>
      </a:hlink>
      <a:folHlink>
        <a:srgbClr val="1268A0"/>
      </a:folHlink>
    </a:clrScheme>
    <a:fontScheme name="WIDA General">
      <a:majorFont>
        <a:latin typeface="Red Hat Display ExtraBold"/>
        <a:ea typeface=""/>
        <a:cs typeface=""/>
      </a:majorFont>
      <a:minorFont>
        <a:latin typeface="Red Hat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3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WIDA General Template_Wide_V4_3-4-25_KL" id="{B6ABECFF-8806-4A03-A184-C7631284134D}" vid="{65AADAD6-F9A5-4A54-BCAD-A26E604D03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e29bb87e-0e7d-429d-bbbd-aff1f3b83421" xsi:nil="true"/>
    <Migrat xmlns="e29bb87e-0e7d-429d-bbbd-aff1f3b83421">true</Migrat>
    <FolderDescription xmlns="e29bb87e-0e7d-429d-bbbd-aff1f3b83421" xsi:nil="true"/>
    <_Flow_SignoffStatus xmlns="e29bb87e-0e7d-429d-bbbd-aff1f3b83421" xsi:nil="true"/>
    <lcf76f155ced4ddcb4097134ff3c332f xmlns="e29bb87e-0e7d-429d-bbbd-aff1f3b83421">
      <Terms xmlns="http://schemas.microsoft.com/office/infopath/2007/PartnerControls"/>
    </lcf76f155ced4ddcb4097134ff3c332f>
    <TaxCatchAll xmlns="dffc213f-309b-4b7f-9b4f-d096faa3bc86" xsi:nil="true"/>
    <ReviewDate xmlns="e29bb87e-0e7d-429d-bbbd-aff1f3b83421" xsi:nil="true"/>
    <Category xmlns="e29bb87e-0e7d-429d-bbbd-aff1f3b83421" xsi:nil="true"/>
    <NOTES0 xmlns="e29bb87e-0e7d-429d-bbbd-aff1f3b8342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3CA63BC875ED489E97D32C20A186CC" ma:contentTypeVersion="28" ma:contentTypeDescription="Create a new document." ma:contentTypeScope="" ma:versionID="8e627e043aa9f3bc5e5e116010bde5f7">
  <xsd:schema xmlns:xsd="http://www.w3.org/2001/XMLSchema" xmlns:xs="http://www.w3.org/2001/XMLSchema" xmlns:p="http://schemas.microsoft.com/office/2006/metadata/properties" xmlns:ns2="e29bb87e-0e7d-429d-bbbd-aff1f3b83421" xmlns:ns3="dffc213f-309b-4b7f-9b4f-d096faa3bc86" targetNamespace="http://schemas.microsoft.com/office/2006/metadata/properties" ma:root="true" ma:fieldsID="c88c25ce929e3c003c7cdc1be315a590" ns2:_="" ns3:_="">
    <xsd:import namespace="e29bb87e-0e7d-429d-bbbd-aff1f3b83421"/>
    <xsd:import namespace="dffc213f-309b-4b7f-9b4f-d096faa3bc86"/>
    <xsd:element name="properties">
      <xsd:complexType>
        <xsd:sequence>
          <xsd:element name="documentManagement">
            <xsd:complexType>
              <xsd:all>
                <xsd:element ref="ns2:FolderDescription" minOccurs="0"/>
                <xsd:element ref="ns2:NOTES0" minOccurs="0"/>
                <xsd:element ref="ns2:Migrat" minOccurs="0"/>
                <xsd:element ref="ns2:Notes" minOccurs="0"/>
                <xsd:element ref="ns2:_Flow_SignoffStatus" minOccurs="0"/>
                <xsd:element ref="ns2:ReviewDate" minOccurs="0"/>
                <xsd:element ref="ns2:Category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Metadata" minOccurs="0"/>
                <xsd:element ref="ns2:MediaServiceFastMetadata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9bb87e-0e7d-429d-bbbd-aff1f3b83421" elementFormDefault="qualified">
    <xsd:import namespace="http://schemas.microsoft.com/office/2006/documentManagement/types"/>
    <xsd:import namespace="http://schemas.microsoft.com/office/infopath/2007/PartnerControls"/>
    <xsd:element name="FolderDescription" ma:index="2" nillable="true" ma:displayName="Folder Description" ma:description="Description of the folder and purpose" ma:format="Dropdown" ma:internalName="FolderDescription" ma:readOnly="false">
      <xsd:simpleType>
        <xsd:restriction base="dms:Text">
          <xsd:maxLength value="255"/>
        </xsd:restriction>
      </xsd:simpleType>
    </xsd:element>
    <xsd:element name="NOTES0" ma:index="3" nillable="true" ma:displayName="NOTES" ma:format="Dropdown" ma:internalName="NOTES0" ma:readOnly="false">
      <xsd:simpleType>
        <xsd:restriction base="dms:Text">
          <xsd:maxLength value="255"/>
        </xsd:restriction>
      </xsd:simpleType>
    </xsd:element>
    <xsd:element name="Migrat" ma:index="4" nillable="true" ma:displayName="Keep" ma:default="1" ma:description="Keep or archive" ma:format="Dropdown" ma:internalName="Migrat" ma:readOnly="false">
      <xsd:simpleType>
        <xsd:restriction base="dms:Boolean"/>
      </xsd:simpleType>
    </xsd:element>
    <xsd:element name="Notes" ma:index="5" nillable="true" ma:displayName="Notes" ma:format="Dropdown" ma:internalName="Notes" ma:readOnly="false">
      <xsd:simpleType>
        <xsd:restriction base="dms:Text">
          <xsd:maxLength value="255"/>
        </xsd:restriction>
      </xsd:simpleType>
    </xsd:element>
    <xsd:element name="_Flow_SignoffStatus" ma:index="7" nillable="true" ma:displayName="Sign-off status" ma:internalName="Sign_x002d_off_x0020_status" ma:readOnly="false">
      <xsd:simpleType>
        <xsd:restriction base="dms:Text"/>
      </xsd:simpleType>
    </xsd:element>
    <xsd:element name="ReviewDate" ma:index="8" nillable="true" ma:displayName="Review Date" ma:format="DateOnly" ma:internalName="ReviewDate" ma:readOnly="false">
      <xsd:simpleType>
        <xsd:restriction base="dms:DateTime"/>
      </xsd:simpleType>
    </xsd:element>
    <xsd:element name="Category" ma:index="9" nillable="true" ma:displayName="Category" ma:format="Dropdown" ma:internalName="Category" ma:readOnly="false">
      <xsd:simpleType>
        <xsd:restriction base="dms:Choice">
          <xsd:enumeration value="Assessment"/>
          <xsd:enumeration value="Consortium and State Relations"/>
          <xsd:enumeration value="ELRP"/>
          <xsd:enumeration value="Information Technology"/>
          <xsd:enumeration value="Operations"/>
          <xsd:enumeration value="Communication and Marketing"/>
          <xsd:enumeration value="WIDA"/>
          <xsd:enumeration value="Subcontractor"/>
          <xsd:enumeration value="Appendices"/>
          <xsd:enumeration value="Choice 10"/>
        </xsd:restriction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hidden="true" ma:internalName="MediaServiceAutoTags" ma:readOnly="true">
      <xsd:simpleType>
        <xsd:restriction base="dms:Text"/>
      </xsd:simpleType>
    </xsd:element>
    <xsd:element name="MediaServiceOCR" ma:index="16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hidden="true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c3718347-7ac7-43d2-8bc2-3254bf3347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Metadata" ma:index="3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BillingMetadata" ma:index="3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fc213f-309b-4b7f-9b4f-d096faa3bc8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6" nillable="true" ma:displayName="Taxonomy Catch All Column" ma:hidden="true" ma:list="{96a8ff45-9673-4143-9954-2417cbd4a023}" ma:internalName="TaxCatchAll" ma:readOnly="false" ma:showField="CatchAllData" ma:web="dffc213f-309b-4b7f-9b4f-d096faa3bc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832A87-04CC-4FBD-9390-98DBA29D87E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29259C-B9F8-49B2-895A-3E911DFC838E}">
  <ds:schemaRefs>
    <ds:schemaRef ds:uri="dffc213f-309b-4b7f-9b4f-d096faa3bc86"/>
    <ds:schemaRef ds:uri="e29bb87e-0e7d-429d-bbbd-aff1f3b8342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FE18819-22C0-406A-9623-7C2716316A30}">
  <ds:schemaRefs>
    <ds:schemaRef ds:uri="dffc213f-309b-4b7f-9b4f-d096faa3bc86"/>
    <ds:schemaRef ds:uri="e29bb87e-0e7d-429d-bbbd-aff1f3b8342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2025 WIDA General Template_Wide</Template>
  <TotalTime>151</TotalTime>
  <Words>779</Words>
  <Application>Microsoft Office PowerPoint</Application>
  <PresentationFormat>Widescreen</PresentationFormat>
  <Paragraphs>80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WIDA General</vt:lpstr>
      <vt:lpstr>Meet the WIDA Language Charts</vt:lpstr>
      <vt:lpstr>What are the WIDA Language Charts?</vt:lpstr>
      <vt:lpstr>Why did WIDA create the Language Charts? </vt:lpstr>
      <vt:lpstr>Resources that connect WIDA ELD Standards to ACCESS</vt:lpstr>
      <vt:lpstr>Comparing Proficiency Level Descriptors  to Language Charts</vt:lpstr>
      <vt:lpstr>How to use Language Charts in 2025-2026</vt:lpstr>
      <vt:lpstr>Experience the Charts in Two Formats</vt:lpstr>
      <vt:lpstr>Interpretive and Expressive Charts </vt:lpstr>
      <vt:lpstr>End of Level 1</vt:lpstr>
      <vt:lpstr>Things to keep in mind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Katie Stenz</dc:creator>
  <cp:lastModifiedBy>Katie Stenz</cp:lastModifiedBy>
  <cp:revision>250</cp:revision>
  <dcterms:created xsi:type="dcterms:W3CDTF">2025-03-24T16:49:41Z</dcterms:created>
  <dcterms:modified xsi:type="dcterms:W3CDTF">2025-05-13T20:48:17Z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0x010100343CA63BC875ED489E97D32C20A186CC</vt:lpwstr>
  </property>
  <property fmtid="{D5CDD505-2E9C-101B-9397-08002B2CF9AE}" pid="3" name="MediaServiceImageTags">
    <vt:lpwstr/>
  </property>
</Properties>
</file>