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4"/>
  </p:sldMasterIdLst>
  <p:notesMasterIdLst>
    <p:notesMasterId r:id="rId8"/>
  </p:notesMasterIdLst>
  <p:handoutMasterIdLst>
    <p:handoutMasterId r:id="rId9"/>
  </p:handoutMasterIdLst>
  <p:sldIdLst>
    <p:sldId id="330" r:id="rId5"/>
    <p:sldId id="329" r:id="rId6"/>
    <p:sldId id="331" r:id="rId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FAF85B-2E3C-929A-C6AE-5C3648B1FC9A}" name="Courtney Skare" initials="CS" userId="S::caskare@wisc.edu::2a457690-767a-4ead-bbc5-4da489466bfc" providerId="AD"/>
  <p188:author id="{18915675-2B4A-16A3-C70A-A1491762D493}" name="Katie Landmark" initials="KL" userId="S::kjlandmark@wisc.edu::6c734679-481b-455a-bf1d-f9c724dae8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7E9"/>
    <a:srgbClr val="1268A0"/>
    <a:srgbClr val="3C9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47896-B8AF-1B64-E4D6-83704F3D66BC}" v="162" dt="2026-07-27T16:41:51.091"/>
    <p1510:client id="{3A68270F-3E0F-358D-41BE-A3FE7A932002}" v="4" dt="2026-07-29T14:11:13.5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739966-48A0-6200-9C47-9C5FED2FEA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4537F0-5270-D589-46BA-2AB9035125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FE2F34C-5802-4CA3-9245-7C8FBC075B9F}" type="datetime1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971943-E194-21D4-1C2A-94389214B1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EA5D64-9548-4CBA-8BF1-FECF948AE7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4964324-ADC1-4771-8498-9CB4233E2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270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F62C10B-A240-4B33-B985-EC41DE8FD3E1}" type="datetime1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F1E103E-CDE0-48A0-BF49-2AE208C8D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56922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3193D-68A0-30FA-584B-04098A9E5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5D44C7-FF0D-A80A-554F-90A3022C4D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EF7822-CD01-F038-DA95-59798CEE0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4EA6C-AFCC-3A46-9EE3-5CF0B6BCB5E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62C10B-A240-4B33-B985-EC41DE8FD3E1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8E091-D53D-FBCF-EB97-39FC4F8C98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0FFF4-E3C9-75F5-A863-16C75531F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1E103E-CDE0-48A0-BF49-2AE208C8DB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45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62C10B-A240-4B33-B985-EC41DE8FD3E1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1E103E-CDE0-48A0-BF49-2AE208C8DB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30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8456E-2960-C3B0-DB00-3CD2C3530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061472-B7BD-D47B-20DC-593DEC8E5E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69F9AC-5B65-BA3D-4CA7-B0BAC705E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4DFF7-D473-E653-E2A8-168CB9C103F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62C10B-A240-4B33-B985-EC41DE8FD3E1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EB88B-B958-72AE-693C-A3A413F088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82151-82FC-E656-B5F5-E2505B1BE2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1E103E-CDE0-48A0-BF49-2AE208C8DB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0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8A9F57-F766-CCF8-ECFA-ACF1B078D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11D012F6-EC4E-326C-BD2B-4FBAACA006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1019" y="2490537"/>
            <a:ext cx="8589962" cy="938463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8D36E98B-166B-B5F2-BBFB-146E8FE9C8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1019" y="3559680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350F5CF6-B0FE-EAA2-B1CD-D6278DB984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01019" y="4238456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The WIDA logo.">
            <a:extLst>
              <a:ext uri="{FF2B5EF4-FFF2-40B4-BE49-F238E27FC236}">
                <a16:creationId xmlns:a16="http://schemas.microsoft.com/office/drawing/2014/main" id="{80F0CC77-727D-715B-E38B-B53BDFF4C4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496" y="457200"/>
            <a:ext cx="4263800" cy="135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32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7E277E-019E-1D55-8797-B6A996034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997" y="5356139"/>
            <a:ext cx="1242203" cy="126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058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2CDB15-992B-9593-562A-84FEA5413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996" y="87359"/>
            <a:ext cx="1242203" cy="126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0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169486-B0C5-E020-D3A2-F6C485407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49" y="5706400"/>
            <a:ext cx="213935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13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169879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682936-015F-C57F-C61F-D5B786DEB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49" y="199664"/>
            <a:ext cx="213935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02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2A1BF5-9629-2BD7-7F77-EC3D6740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74" y="5455318"/>
            <a:ext cx="1397026" cy="116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19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198"/>
            <a:ext cx="9911751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D73231-8942-7193-72AD-796437CE8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74" y="206116"/>
            <a:ext cx="1397026" cy="116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43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CAB567-3A30-1281-0FD0-BA9AE0CEE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556" y="5458552"/>
            <a:ext cx="1100644" cy="11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27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222302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8CD60A-E8B0-AA37-836B-1D6E0BE9E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556" y="209350"/>
            <a:ext cx="1100644" cy="11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81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B22A8C-7057-1581-BF53-5F2BC2BAA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5510443"/>
            <a:ext cx="1828800" cy="111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85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169879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77CE64-FD7D-4A3E-62D8-7322BBAD1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210312"/>
            <a:ext cx="1828800" cy="111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4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CB35F1-C96B-CA4F-BBB2-1728C86F5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D29C6212-4A30-D99A-660D-1665F8515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1019" y="2490537"/>
            <a:ext cx="8589962" cy="938463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7B92AE93-B577-789E-E0F8-9AB209D955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1019" y="3559680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9F161D8-966C-0BE3-EB59-603F63FD8F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01019" y="4238456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The WIDA logo.">
            <a:extLst>
              <a:ext uri="{FF2B5EF4-FFF2-40B4-BE49-F238E27FC236}">
                <a16:creationId xmlns:a16="http://schemas.microsoft.com/office/drawing/2014/main" id="{43E3FF4C-3D50-1200-1143-F357C00483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496" y="457200"/>
            <a:ext cx="4263800" cy="135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57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6DE40-CC18-35AE-9D79-762B7A756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197" y="5432080"/>
            <a:ext cx="785003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83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489721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2DE7B6-88D2-CA07-41E2-595511400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316" y="210312"/>
            <a:ext cx="810883" cy="11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93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CC4ECD-0BCF-90C1-1CCA-2369BCA8D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7853AE-B076-5296-F530-BD4340E68B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57200"/>
            <a:ext cx="10515600" cy="2852737"/>
          </a:xfrm>
        </p:spPr>
        <p:txBody>
          <a:bodyPr anchor="ctr" anchorCtr="1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0314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791C8-6E06-70A3-4D5A-B18DDCE4D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C0B2B-4C7B-1155-B20E-06EAC2BB6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5562600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36FFC-CD5F-024C-48BB-4FF47B96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1600"/>
            <a:ext cx="5715000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270A-6A60-2D77-5085-94687084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828743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8BD1AA-53EE-CE58-F5B7-3B4238371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2F5CBD-3466-BB83-5C44-12F261455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3791C8-6E06-70A3-4D5A-B18DDCE4D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10902877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C0B2B-4C7B-1155-B20E-06EAC2BB6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36FFC-CD5F-024C-48BB-4FF47B96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0034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270A-6A60-2D77-5085-94687084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576253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67C723-322D-DBBC-B567-01931D0F4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2F5CBD-3466-BB83-5C44-12F261455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3791C8-6E06-70A3-4D5A-B18DDCE4D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02876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270A-6A60-2D77-5085-94687084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72289B-AF96-E018-B18C-C3EAE7974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CA18D54-D4E3-0115-6C7D-961C1A5546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0034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91108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A73A4-185D-D844-B18F-B31A1661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4300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FF37F-82C6-280E-536B-9DDB857C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555955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B29CF-2073-477B-B39E-8D2036B2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" y="2236135"/>
            <a:ext cx="555955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55A3D-09B2-A944-5460-184F8BC79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7648" y="1371600"/>
            <a:ext cx="555955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8F1FC-84E6-08B1-1CF6-9C2FB3226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7648" y="2236135"/>
            <a:ext cx="5559551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A4534CB-BC96-28CE-108A-533F9DD43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008213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831277-29EC-D270-793F-631C1B485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C297CE-07AB-1202-6E25-D6C0BE5DE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A73A4-185D-D844-B18F-B31A1661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13633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FF37F-82C6-280E-536B-9DDB857C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B29CF-2073-477B-B39E-8D2036B2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55A3D-09B2-A944-5460-184F8BC79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20792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8F1FC-84E6-08B1-1CF6-9C2FB3226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20792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A4534CB-BC96-28CE-108A-533F9DD43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905770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E0003A-4DDF-E7BB-3EC4-26FEC9AF8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C297CE-07AB-1202-6E25-D6C0BE5DE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A73A4-185D-D844-B18F-B31A1661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13633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FF37F-82C6-280E-536B-9DDB857C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B29CF-2073-477B-B39E-8D2036B2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55A3D-09B2-A944-5460-184F8BC79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20792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8F1FC-84E6-08B1-1CF6-9C2FB3226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20792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A4534CB-BC96-28CE-108A-533F9DD43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41570014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73317-6410-4C1B-A9AF-FCD1EAD85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836B933-45C7-DD5B-8886-A7A24EFA1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562397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6443069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278BD8-BD3B-1DE9-A290-C6A68AEF7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429334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A2214-413A-DCC1-F67D-74D62B8F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E6481-C82B-171A-1D46-38DCA0EDF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E3827-9326-0C4B-054B-9B99FA87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CB7779-5290-8E57-B677-803F1600B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183" y="1007268"/>
            <a:ext cx="6149975" cy="48434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31974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69CFFB-CD48-9547-B195-7FCBB7D23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B0CDC-651B-53C4-A86F-D749EFAD2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5A2214-413A-DCC1-F67D-74D62B8F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E6481-C82B-171A-1D46-38DCA0EDF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E3827-9326-0C4B-054B-9B99FA87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CB7779-5290-8E57-B677-803F1600B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183" y="1007268"/>
            <a:ext cx="6012029" cy="48434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35340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D28F508-8A7D-84D3-9617-30E8B406A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B0CDC-651B-53C4-A86F-D749EFAD2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5A2214-413A-DCC1-F67D-74D62B8F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E6481-C82B-171A-1D46-38DCA0EDF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E3827-9326-0C4B-054B-9B99FA87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CB7779-5290-8E57-B677-803F1600B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183" y="1007268"/>
            <a:ext cx="6012029" cy="48434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766244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662C9-774F-B59D-810A-D7AB5BE8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C84FF-7DE0-98CA-8B4E-7AEA5BE92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3A6B5-B988-BFE0-1420-DCB6502D0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DA875-E54A-98DC-09DC-BD57390C8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32433933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52022D-4620-6486-8A66-C989C350A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02DB1-76D8-AD7A-361D-115FB884A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2662C9-774F-B59D-810A-D7AB5BE8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C84FF-7DE0-98CA-8B4E-7AEA5BE92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3A6B5-B988-BFE0-1420-DCB6502D0A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DA875-E54A-98DC-09DC-BD57390C8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6064305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6001F3E-3CB1-C793-99C0-90E7FD564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02DB1-76D8-AD7A-361D-115FB884A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2662C9-774F-B59D-810A-D7AB5BE8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C84FF-7DE0-98CA-8B4E-7AEA5BE92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3A6B5-B988-BFE0-1420-DCB6502D0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DA875-E54A-98DC-09DC-BD57390C8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9010152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C73D9-72D9-32D3-B5F5-1339E8A64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BB1FB1-495A-FF94-E976-D4CBD6655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E9DDA-EDFD-B2EB-158F-657F4561D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3903345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81F3E-8DDE-AC90-BA2A-877C6AFD99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B3EBF0-DEA5-5FE5-29D6-F2F91249B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1A59B-2B89-578F-6929-4A800B976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426353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F941AB-F870-ED2E-987D-18B3D26A7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13633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599"/>
            <a:ext cx="10913633" cy="4499811"/>
          </a:xfr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62954-CE12-BA1D-4FF3-FB32FBC7E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52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3107F0-4323-D56D-9513-29273A3F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35148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599"/>
            <a:ext cx="10935148" cy="4499811"/>
          </a:xfr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62954-CE12-BA1D-4FF3-FB32FBC7E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5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9BF227-3EA7-A8A4-1E9E-1CC6C729F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094" y="5486401"/>
            <a:ext cx="1406106" cy="113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43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635706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723343-C95D-A35F-98FD-AF6129BE9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094" y="175806"/>
            <a:ext cx="1406106" cy="113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6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DB2755-4391-043F-1513-C17C80B8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4061" y="5292185"/>
            <a:ext cx="1613139" cy="132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1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72197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261560-D2A2-A72D-ECA2-604701CEC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65092" y="117958"/>
            <a:ext cx="1522108" cy="12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0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824863-B8C1-500B-5C8B-A220C3206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600" cy="914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AA87C-FB00-76F8-C2B7-2E2BB512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97179" y="6438238"/>
            <a:ext cx="53500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ACDFD-F1A1-E62D-1609-76734A57B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599"/>
            <a:ext cx="11277600" cy="4499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4"/>
            <a:r>
              <a:rPr lang="en-US"/>
              <a:t>Fourth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62C6CD-F92B-7C45-1FE4-83C60EE12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4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1" r:id="rId2"/>
    <p:sldLayoutId id="2147483711" r:id="rId3"/>
    <p:sldLayoutId id="2147483709" r:id="rId4"/>
    <p:sldLayoutId id="2147483710" r:id="rId5"/>
    <p:sldLayoutId id="2147483713" r:id="rId6"/>
    <p:sldLayoutId id="2147483714" r:id="rId7"/>
    <p:sldLayoutId id="2147483715" r:id="rId8"/>
    <p:sldLayoutId id="2147483716" r:id="rId9"/>
    <p:sldLayoutId id="2147483718" r:id="rId10"/>
    <p:sldLayoutId id="2147483717" r:id="rId11"/>
    <p:sldLayoutId id="2147483720" r:id="rId12"/>
    <p:sldLayoutId id="2147483719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694" r:id="rId22"/>
    <p:sldLayoutId id="2147483700" r:id="rId23"/>
    <p:sldLayoutId id="2147483732" r:id="rId24"/>
    <p:sldLayoutId id="2147483733" r:id="rId25"/>
    <p:sldLayoutId id="2147483701" r:id="rId26"/>
    <p:sldLayoutId id="2147483734" r:id="rId27"/>
    <p:sldLayoutId id="2147483735" r:id="rId28"/>
    <p:sldLayoutId id="2147483702" r:id="rId29"/>
    <p:sldLayoutId id="2147483703" r:id="rId30"/>
    <p:sldLayoutId id="2147483704" r:id="rId31"/>
    <p:sldLayoutId id="2147483736" r:id="rId32"/>
    <p:sldLayoutId id="2147483737" r:id="rId33"/>
    <p:sldLayoutId id="2147483705" r:id="rId34"/>
    <p:sldLayoutId id="2147483738" r:id="rId35"/>
    <p:sldLayoutId id="2147483739" r:id="rId36"/>
    <p:sldLayoutId id="2147483706" r:id="rId37"/>
    <p:sldLayoutId id="2147483707" r:id="rId38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344488" indent="-29051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22860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22860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47D0D-3946-1339-434E-819FB56E6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669D108-5CAA-5CCC-6EDB-7CC48C6CA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0060" y="1165253"/>
            <a:ext cx="3464741" cy="5112999"/>
          </a:xfrm>
          <a:prstGeom prst="roundRect">
            <a:avLst>
              <a:gd name="adj" fmla="val 4853"/>
            </a:avLst>
          </a:prstGeom>
          <a:solidFill>
            <a:srgbClr val="E6E7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CCDF7-7779-54EA-7168-0F42D468D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Red Hat Display Medium" panose="02010303040201060303" pitchFamily="2" charset="0"/>
                <a:cs typeface="Arial" panose="020B0604020202020204" pitchFamily="34" charset="0"/>
              </a:rPr>
              <a:t>©2026 Board of Regents of the University of Wisconsin System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66B397CA-1ADD-4058-18C9-16093F49E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2048" y="5062991"/>
            <a:ext cx="6520384" cy="105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8700" rIns="0" bIns="15870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ea typeface="Red Hat Text Medium" panose="02010303040201060303" pitchFamily="2" charset="0"/>
                <a:cs typeface="Arial" panose="020B0604020202020204" pitchFamily="34" charset="0"/>
              </a:rPr>
              <a:t>Explore all learning options at </a:t>
            </a:r>
            <a:b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ea typeface="Red Hat Text Medium" panose="02010303040201060303" pitchFamily="2" charset="0"/>
                <a:cs typeface="Arial" panose="020B0604020202020204" pitchFamily="34" charset="0"/>
              </a:rPr>
            </a:b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242424"/>
                </a:solidFill>
                <a:effectLst/>
                <a:ea typeface="Red Hat Text" panose="02010303040201060303" pitchFamily="2" charset="0"/>
                <a:cs typeface="Arial" panose="020B0604020202020204" pitchFamily="34" charset="0"/>
              </a:rPr>
              <a:t>wida.wisc.edu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ea typeface="Red Hat Text" panose="02010303040201060303" pitchFamily="2" charset="0"/>
                <a:cs typeface="Arial" panose="020B0604020202020204" pitchFamily="34" charset="0"/>
              </a:rPr>
              <a:t>/grow/core-learning-collection </a:t>
            </a:r>
            <a:b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ea typeface="Red Hat Text" panose="02010303040201060303" pitchFamily="2" charset="0"/>
                <a:cs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ea typeface="Red Hat Text Medium" panose="02010303040201060303" pitchFamily="2" charset="0"/>
                <a:cs typeface="Arial" panose="020B0604020202020204" pitchFamily="34" charset="0"/>
              </a:rPr>
              <a:t>or scan the QR code to get started today! 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ea typeface="Red Hat Text Medium" panose="02010303040201060303" pitchFamily="2" charset="0"/>
              <a:cs typeface="Arial" panose="020B0604020202020204" pitchFamily="34" charset="0"/>
            </a:endParaRPr>
          </a:p>
        </p:txBody>
      </p:sp>
      <p:pic>
        <p:nvPicPr>
          <p:cNvPr id="20" name="Picture 19" descr="QR Code to wida.wisc.edu/grow/core-learning-collection ">
            <a:extLst>
              <a:ext uri="{FF2B5EF4-FFF2-40B4-BE49-F238E27FC236}">
                <a16:creationId xmlns:a16="http://schemas.microsoft.com/office/drawing/2014/main" id="{BB711530-63EA-D907-93B6-12B787ADD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44150"/>
            <a:ext cx="700632" cy="695404"/>
          </a:xfrm>
          <a:prstGeom prst="rect">
            <a:avLst/>
          </a:prstGeom>
        </p:spPr>
      </p:pic>
      <p:sp>
        <p:nvSpPr>
          <p:cNvPr id="13" name="TextBox 12" descr="Don't have an account yet? Visit your Member/State page to learn how. &#10;">
            <a:extLst>
              <a:ext uri="{FF2B5EF4-FFF2-40B4-BE49-F238E27FC236}">
                <a16:creationId xmlns:a16="http://schemas.microsoft.com/office/drawing/2014/main" id="{BA07996A-D9CA-C45D-437B-27FBF785758B}"/>
              </a:ext>
            </a:extLst>
          </p:cNvPr>
          <p:cNvSpPr txBox="1"/>
          <p:nvPr/>
        </p:nvSpPr>
        <p:spPr>
          <a:xfrm>
            <a:off x="8535903" y="5406958"/>
            <a:ext cx="29852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12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Don’t have an account yet? </a:t>
            </a:r>
            <a:br>
              <a:rPr lang="en-US" sz="12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Visit your Member/State page </a:t>
            </a:r>
            <a:br>
              <a:rPr lang="en-US" sz="12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learn how.</a:t>
            </a:r>
          </a:p>
        </p:txBody>
      </p:sp>
      <p:sp>
        <p:nvSpPr>
          <p:cNvPr id="6" name="TextBox 5" descr="Log in to your WIDA Secure Portal account to get started!">
            <a:extLst>
              <a:ext uri="{FF2B5EF4-FFF2-40B4-BE49-F238E27FC236}">
                <a16:creationId xmlns:a16="http://schemas.microsoft.com/office/drawing/2014/main" id="{D50E42B3-EE1F-2259-405D-C707656A0781}"/>
              </a:ext>
            </a:extLst>
          </p:cNvPr>
          <p:cNvSpPr txBox="1"/>
          <p:nvPr/>
        </p:nvSpPr>
        <p:spPr>
          <a:xfrm>
            <a:off x="8571762" y="4486232"/>
            <a:ext cx="2908104" cy="840733"/>
          </a:xfrm>
          <a:prstGeom prst="rect">
            <a:avLst/>
          </a:prstGeom>
          <a:solidFill>
            <a:srgbClr val="FFAA02"/>
          </a:solidFill>
          <a:effectLst/>
        </p:spPr>
        <p:txBody>
          <a:bodyPr wrap="square" lIns="109728" tIns="109728" rIns="109728" bIns="109728" rtlCol="0" anchor="ctr" anchorCtr="0">
            <a:noAutofit/>
          </a:bodyPr>
          <a:lstStyle/>
          <a:p>
            <a:pPr algn="ctr"/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Log in to your WIDA Secure Portal account to get started!</a:t>
            </a:r>
          </a:p>
        </p:txBody>
      </p:sp>
      <p:sp>
        <p:nvSpPr>
          <p:cNvPr id="15" name="TextBox 14" descr="Relevant content for you&#10;and your colleagues: ​ ESL Teachers and Specialists​, School Leaders​, Professional Learning Communities​, Bilingual Educators​, PreK-12 Classroom Teachers​, Coaches and Facilitators">
            <a:extLst>
              <a:ext uri="{FF2B5EF4-FFF2-40B4-BE49-F238E27FC236}">
                <a16:creationId xmlns:a16="http://schemas.microsoft.com/office/drawing/2014/main" id="{57040206-D6E3-D6D5-7D0D-7C1BC94F7E68}"/>
              </a:ext>
            </a:extLst>
          </p:cNvPr>
          <p:cNvSpPr txBox="1"/>
          <p:nvPr/>
        </p:nvSpPr>
        <p:spPr>
          <a:xfrm>
            <a:off x="8478612" y="1472750"/>
            <a:ext cx="3047636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Relevant content for you and your colleagues: </a:t>
            </a:r>
            <a:endParaRPr lang="en-US" sz="19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 Teachers and Specialists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Leaders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Learning Communities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Bilingual Educators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PreK-12 Classroom Teachers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Coaches and Facilitators</a:t>
            </a:r>
            <a:endParaRPr lang="en-US" sz="1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26511-FB6E-14B6-1A04-3B49E2647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916" y="1531258"/>
            <a:ext cx="4188568" cy="3432628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3218BA-F771-49A6-C1AD-940E588E2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1" y="1590959"/>
            <a:ext cx="3906318" cy="3311443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1600" dirty="0">
                <a:latin typeface="Arial"/>
                <a:cs typeface="Arial"/>
              </a:rPr>
              <a:t>All educators in the WIDA Consortium have access to the Self-Paced </a:t>
            </a:r>
            <a:r>
              <a:rPr lang="en-US" sz="1600">
                <a:latin typeface="Arial"/>
                <a:cs typeface="Arial"/>
              </a:rPr>
              <a:t>Workshops, On-Demand Videos and resources in the Core Learning Collection. </a:t>
            </a:r>
            <a:endParaRPr lang="en-US"/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US" sz="1600" dirty="0">
              <a:latin typeface="Arial"/>
              <a:cs typeface="Arial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1600">
                <a:latin typeface="Arial"/>
                <a:cs typeface="Arial"/>
              </a:rPr>
              <a:t>This collection </a:t>
            </a:r>
            <a:r>
              <a:rPr lang="en-US" sz="1600" dirty="0">
                <a:latin typeface="Arial"/>
                <a:cs typeface="Arial"/>
              </a:rPr>
              <a:t>features flexible, high-quality professional learning designed to support multilingual learners across all grade levels and content areas.</a:t>
            </a:r>
            <a:endParaRPr lang="en-US"/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F3CB0-DBE3-C0BF-D8BC-8A3514504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9557"/>
            <a:ext cx="11277600" cy="636918"/>
          </a:xfrm>
        </p:spPr>
        <p:txBody>
          <a:bodyPr lIns="0" tIns="0" rIns="0" bIns="0">
            <a:normAutofit/>
          </a:bodyPr>
          <a:lstStyle/>
          <a:p>
            <a:pPr>
              <a:lnSpc>
                <a:spcPts val="426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WIDA Core Learning Collection 2026-2027</a:t>
            </a:r>
          </a:p>
        </p:txBody>
      </p:sp>
    </p:spTree>
    <p:extLst>
      <p:ext uri="{BB962C8B-B14F-4D97-AF65-F5344CB8AC3E}">
        <p14:creationId xmlns:p14="http://schemas.microsoft.com/office/powerpoint/2010/main" val="185279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80C2D4-938A-0482-BEA7-4FCBD7EE7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Red Hat Display Medium" panose="02010303040201060303" pitchFamily="2" charset="0"/>
                <a:cs typeface="Arial" panose="020B0604020202020204" pitchFamily="34" charset="0"/>
              </a:rPr>
              <a:t>©2026 Board of Regents of the University of Wisconsin System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5EBB338-2232-E90A-9EDA-9E7493DA3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2244" y="457200"/>
            <a:ext cx="3980288" cy="5821052"/>
          </a:xfrm>
          <a:prstGeom prst="rect">
            <a:avLst/>
          </a:prstGeom>
        </p:spPr>
      </p:pic>
      <p:sp>
        <p:nvSpPr>
          <p:cNvPr id="6" name="TextBox 5" descr="Log in to your WIDA Secure Portal account to get started!">
            <a:extLst>
              <a:ext uri="{FF2B5EF4-FFF2-40B4-BE49-F238E27FC236}">
                <a16:creationId xmlns:a16="http://schemas.microsoft.com/office/drawing/2014/main" id="{5187D87E-867C-16F5-4AE8-9BE90A94EB65}"/>
              </a:ext>
            </a:extLst>
          </p:cNvPr>
          <p:cNvSpPr txBox="1"/>
          <p:nvPr/>
        </p:nvSpPr>
        <p:spPr>
          <a:xfrm>
            <a:off x="8038405" y="5316611"/>
            <a:ext cx="3387966" cy="630484"/>
          </a:xfrm>
          <a:prstGeom prst="rect">
            <a:avLst/>
          </a:prstGeom>
          <a:solidFill>
            <a:srgbClr val="FFAA02"/>
          </a:solidFill>
          <a:effectLst/>
        </p:spPr>
        <p:txBody>
          <a:bodyPr wrap="square" lIns="109728" tIns="109728" rIns="109728" bIns="109728" rtlCol="0" anchor="ctr" anchorCtr="0">
            <a:noAutofit/>
          </a:bodyPr>
          <a:lstStyle/>
          <a:p>
            <a:pPr algn="ctr"/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Log in to your WIDA Secure Portal account to get started!</a:t>
            </a:r>
          </a:p>
        </p:txBody>
      </p:sp>
      <p:sp>
        <p:nvSpPr>
          <p:cNvPr id="15" name="TextBox 14" descr="Relevant content for you and your colleagues: ​ESL Teachers and Specialists​, School Leaders​, Professional Learning Communities​, Bilingual Educators​, PreK-12 Classroom Teachers​, Coaches and Facilitators&#10;">
            <a:extLst>
              <a:ext uri="{FF2B5EF4-FFF2-40B4-BE49-F238E27FC236}">
                <a16:creationId xmlns:a16="http://schemas.microsoft.com/office/drawing/2014/main" id="{3EEDFB65-AF1C-AD6F-7DBC-47AD779A6709}"/>
              </a:ext>
            </a:extLst>
          </p:cNvPr>
          <p:cNvSpPr txBox="1"/>
          <p:nvPr/>
        </p:nvSpPr>
        <p:spPr>
          <a:xfrm>
            <a:off x="8038405" y="2473312"/>
            <a:ext cx="3387966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Relevant content for you and your colleagues: </a:t>
            </a:r>
            <a:endParaRPr lang="en-US" sz="19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 Teachers and Specialists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Leaders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Learning Communities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Bilingual Educators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PreK-12 Classroom Teachers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Coaches and Facilitators</a:t>
            </a:r>
            <a:endParaRPr lang="en-US" sz="1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7C2AB99-B9FB-E74D-20F8-747A19059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544112"/>
            <a:ext cx="7027682" cy="4890946"/>
          </a:xfrm>
        </p:spPr>
        <p:txBody>
          <a:bodyPr vert="horz" lIns="0" tIns="0" rIns="0" bIns="0" rtlCol="0" anchor="t">
            <a:noAutofit/>
          </a:bodyPr>
          <a:lstStyle/>
          <a:p>
            <a:pPr marL="171450" lvl="0" indent="-171450" eaLnBrk="0" fontAlgn="base" hangingPunct="0"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Desarrollando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el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español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: Las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expectativas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 del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lenguaje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Developing Language for Learning in Mathematics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Engaging Multilingual Learners in Science: Making Sense of Phenomena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Evaluaciones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 del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desarrollo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 del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lenguaje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 a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nivel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 de </a:t>
            </a:r>
            <a:r>
              <a:rPr lang="en-US" altLang="en-US" sz="1600" dirty="0" err="1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salón</a:t>
            </a:r>
            <a:r>
              <a:rPr lang="en-US" altLang="en-US" sz="1600" dirty="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: Classroom Assessment for Language Development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Exploring the WIDA PreK-3 Essential Actions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Let’s Play! Multilingual Children’s Joyful Learning in PreK-3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Making Language Visible in the Classroom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Newcomers Promoting Success Through Strengthening Practice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Reading Comprehension Across Content Areas With Multilingual Learners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Reframing Education for Long-term English Learners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Supporting Multilingual Learners With Disabilities in Language and Communication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Teaching Multilingual Learners Social Studies Through Multiple Perspectives</a:t>
            </a:r>
            <a:endParaRPr lang="en-US" altLang="en-US" sz="1600" dirty="0">
              <a:solidFill>
                <a:srgbClr val="000000"/>
              </a:solidFill>
              <a:latin typeface="Arial"/>
              <a:ea typeface="Red Hat Text Medium" panose="02010303040201060303" pitchFamily="2" charset="0"/>
              <a:cs typeface="Arial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/>
                <a:ea typeface="Red Hat Text Medium" panose="02010303040201060303" pitchFamily="2" charset="0"/>
                <a:cs typeface="Arial"/>
              </a:rPr>
              <a:t>WIDA ELD Standards Framework: A Collaborative Approach</a:t>
            </a:r>
            <a:endParaRPr lang="en-US" altLang="en-US" sz="1600">
              <a:solidFill>
                <a:srgbClr val="212121"/>
              </a:solidFill>
              <a:latin typeface="Arial"/>
              <a:ea typeface="Red Hat Text Medium" panose="02010303040201060303" pitchFamily="2" charset="0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6C21BF-8AB1-53C0-D418-3A0A5FD04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9556"/>
            <a:ext cx="7027682" cy="1442861"/>
          </a:xfrm>
        </p:spPr>
        <p:txBody>
          <a:bodyPr lIns="0" tIns="0" rIns="0" bIns="0">
            <a:normAutofit/>
          </a:bodyPr>
          <a:lstStyle/>
          <a:p>
            <a:pPr>
              <a:lnSpc>
                <a:spcPts val="426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WIDA Self-Paced Workshops </a:t>
            </a:r>
            <a:b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2026-2027</a:t>
            </a:r>
          </a:p>
        </p:txBody>
      </p:sp>
    </p:spTree>
    <p:extLst>
      <p:ext uri="{BB962C8B-B14F-4D97-AF65-F5344CB8AC3E}">
        <p14:creationId xmlns:p14="http://schemas.microsoft.com/office/powerpoint/2010/main" val="388659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A2A69-04B0-2994-41BA-3F43AE03B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43E617E-6204-84EC-9123-A2B43E577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2244" y="457200"/>
            <a:ext cx="3980288" cy="582105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E59081-9445-C13D-A4AF-666308B5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Red Hat Display Medium" panose="02010303040201060303" pitchFamily="2" charset="0"/>
                <a:cs typeface="Arial" panose="020B0604020202020204" pitchFamily="34" charset="0"/>
              </a:rPr>
              <a:t>©2026 Board of Regents of the University of Wisconsin System</a:t>
            </a:r>
          </a:p>
        </p:txBody>
      </p:sp>
      <p:sp>
        <p:nvSpPr>
          <p:cNvPr id="6" name="TextBox 5" descr="Log in to your WIDA Secure Portal account to get started!&#10;">
            <a:extLst>
              <a:ext uri="{FF2B5EF4-FFF2-40B4-BE49-F238E27FC236}">
                <a16:creationId xmlns:a16="http://schemas.microsoft.com/office/drawing/2014/main" id="{DA20CD8E-7DFC-121A-FF67-3F42FCB76215}"/>
              </a:ext>
            </a:extLst>
          </p:cNvPr>
          <p:cNvSpPr txBox="1"/>
          <p:nvPr/>
        </p:nvSpPr>
        <p:spPr>
          <a:xfrm>
            <a:off x="8038405" y="5316611"/>
            <a:ext cx="3387966" cy="630484"/>
          </a:xfrm>
          <a:prstGeom prst="rect">
            <a:avLst/>
          </a:prstGeom>
          <a:solidFill>
            <a:srgbClr val="FFAA02"/>
          </a:solidFill>
          <a:effectLst/>
        </p:spPr>
        <p:txBody>
          <a:bodyPr wrap="square" lIns="109728" tIns="109728" rIns="109728" bIns="109728" rtlCol="0" anchor="ctr" anchorCtr="0">
            <a:noAutofit/>
          </a:bodyPr>
          <a:lstStyle/>
          <a:p>
            <a:pPr algn="ctr"/>
            <a:r>
              <a:rPr lang="en-US" sz="1500" b="1">
                <a:latin typeface="Arial" panose="020B0604020202020204" pitchFamily="34" charset="0"/>
                <a:cs typeface="Arial" panose="020B0604020202020204" pitchFamily="34" charset="0"/>
              </a:rPr>
              <a:t>Log in to your WIDA Secure Portal account to get started!</a:t>
            </a:r>
          </a:p>
        </p:txBody>
      </p:sp>
      <p:sp>
        <p:nvSpPr>
          <p:cNvPr id="15" name="TextBox 14" descr="Relevant content for you and your colleagues: ​ESL Teachers and Specialists​, School Leaders​, Professional Learning Communities​, Bilingual Educators​, PreK-12 Classroom Teachers​, Coaches and Facilitators&#10;&#10;">
            <a:extLst>
              <a:ext uri="{FF2B5EF4-FFF2-40B4-BE49-F238E27FC236}">
                <a16:creationId xmlns:a16="http://schemas.microsoft.com/office/drawing/2014/main" id="{9C7730B3-56B4-A9D2-401E-77EB9F0F43FC}"/>
              </a:ext>
            </a:extLst>
          </p:cNvPr>
          <p:cNvSpPr txBox="1"/>
          <p:nvPr/>
        </p:nvSpPr>
        <p:spPr>
          <a:xfrm>
            <a:off x="8038405" y="2578508"/>
            <a:ext cx="3387966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Relevant content for you and your colleagues: </a:t>
            </a:r>
            <a:endParaRPr lang="en-US" sz="19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 Teachers and Specialists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Leaders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Learning Communities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Bilingual Educators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PreK-12 Classroom Teachers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15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Coaches and Facilitators</a:t>
            </a:r>
            <a:endParaRPr lang="en-US" sz="15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511BD57-F7E9-417F-88B7-18862E1D0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54569"/>
            <a:ext cx="5770605" cy="4890946"/>
          </a:xfrm>
        </p:spPr>
        <p:txBody>
          <a:bodyPr lIns="0" tIns="0" rIns="0" bIns="0">
            <a:noAutofit/>
          </a:bodyPr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1900" b="1">
                <a:latin typeface="Arial" panose="020B0604020202020204" pitchFamily="34" charset="0"/>
                <a:cs typeface="Arial" panose="020B0604020202020204" pitchFamily="34" charset="0"/>
              </a:rPr>
              <a:t>WIDA Standards Frameworks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the Marco DALE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the WIDA English Language Development Standards Framework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WIDA Standards Frameworks for Bilingual Educators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900" b="1">
                <a:latin typeface="Arial" panose="020B0604020202020204" pitchFamily="34" charset="0"/>
                <a:cs typeface="Arial" panose="020B0604020202020204" pitchFamily="34" charset="0"/>
              </a:rPr>
              <a:t>Supplemental WIDA Assessment</a:t>
            </a:r>
            <a:endParaRPr lang="en-US" altLang="en-US" sz="1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eaLnBrk="0" fontAlgn="base" hangingPunct="0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Exploring WIDA ACCESS for Kindergarten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Exploring WIDA ACCESS Online 1–12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WIDA Alternate ACCESS Score Reports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WIDA ACCESS Score Reports for Instruction</a:t>
            </a:r>
            <a:endParaRPr lang="en-US" altLang="en-US" sz="160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2CBD3-F82B-65DE-F002-12C72B305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9556"/>
            <a:ext cx="7027682" cy="1442861"/>
          </a:xfrm>
        </p:spPr>
        <p:txBody>
          <a:bodyPr lIns="0" tIns="0" rIns="0" bIns="0">
            <a:normAutofit/>
          </a:bodyPr>
          <a:lstStyle/>
          <a:p>
            <a:pPr>
              <a:lnSpc>
                <a:spcPts val="4260"/>
              </a:lnSpc>
            </a:pP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WIDA On-Demand Videos</a:t>
            </a:r>
            <a:b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800" b="1">
                <a:latin typeface="Arial" panose="020B0604020202020204" pitchFamily="34" charset="0"/>
                <a:cs typeface="Arial" panose="020B0604020202020204" pitchFamily="34" charset="0"/>
              </a:rPr>
              <a:t>2026-2027</a:t>
            </a:r>
          </a:p>
        </p:txBody>
      </p:sp>
    </p:spTree>
    <p:extLst>
      <p:ext uri="{BB962C8B-B14F-4D97-AF65-F5344CB8AC3E}">
        <p14:creationId xmlns:p14="http://schemas.microsoft.com/office/powerpoint/2010/main" val="23129714"/>
      </p:ext>
    </p:extLst>
  </p:cSld>
  <p:clrMapOvr>
    <a:masterClrMapping/>
  </p:clrMapOvr>
</p:sld>
</file>

<file path=ppt/theme/theme1.xml><?xml version="1.0" encoding="utf-8"?>
<a:theme xmlns:a="http://schemas.openxmlformats.org/drawingml/2006/main" name="WIDA General">
  <a:themeElements>
    <a:clrScheme name="WIDA General">
      <a:dk1>
        <a:sysClr val="windowText" lastClr="000000"/>
      </a:dk1>
      <a:lt1>
        <a:sysClr val="window" lastClr="FFFFFF"/>
      </a:lt1>
      <a:dk2>
        <a:srgbClr val="1268A0"/>
      </a:dk2>
      <a:lt2>
        <a:srgbClr val="D7E3F3"/>
      </a:lt2>
      <a:accent1>
        <a:srgbClr val="2684C1"/>
      </a:accent1>
      <a:accent2>
        <a:srgbClr val="4E8724"/>
      </a:accent2>
      <a:accent3>
        <a:srgbClr val="DF9400"/>
      </a:accent3>
      <a:accent4>
        <a:srgbClr val="672B93"/>
      </a:accent4>
      <a:accent5>
        <a:srgbClr val="B12725"/>
      </a:accent5>
      <a:accent6>
        <a:srgbClr val="3C99D5"/>
      </a:accent6>
      <a:hlink>
        <a:srgbClr val="1268A0"/>
      </a:hlink>
      <a:folHlink>
        <a:srgbClr val="1268A0"/>
      </a:folHlink>
    </a:clrScheme>
    <a:fontScheme name="WIDA General">
      <a:majorFont>
        <a:latin typeface="Red Hat Display ExtraBold"/>
        <a:ea typeface=""/>
        <a:cs typeface=""/>
      </a:majorFont>
      <a:minorFont>
        <a:latin typeface="Red Hat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3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5 WIDA General Template_Wide" id="{FDF4EA9F-1144-42AA-A5BB-B94EE3B66009}" vid="{49A30C3B-1FFA-4ADE-BB79-A1F9A65530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e29bb87e-0e7d-429d-bbbd-aff1f3b83421" xsi:nil="true"/>
    <Migrat xmlns="e29bb87e-0e7d-429d-bbbd-aff1f3b83421">true</Migrat>
    <FolderDescription xmlns="e29bb87e-0e7d-429d-bbbd-aff1f3b83421" xsi:nil="true"/>
    <_Flow_SignoffStatus xmlns="e29bb87e-0e7d-429d-bbbd-aff1f3b83421" xsi:nil="true"/>
    <lcf76f155ced4ddcb4097134ff3c332f xmlns="e29bb87e-0e7d-429d-bbbd-aff1f3b83421">
      <Terms xmlns="http://schemas.microsoft.com/office/infopath/2007/PartnerControls"/>
    </lcf76f155ced4ddcb4097134ff3c332f>
    <TaxCatchAll xmlns="dffc213f-309b-4b7f-9b4f-d096faa3bc86" xsi:nil="true"/>
    <ReviewDate xmlns="e29bb87e-0e7d-429d-bbbd-aff1f3b83421" xsi:nil="true"/>
    <NOTES0 xmlns="e29bb87e-0e7d-429d-bbbd-aff1f3b83421" xsi:nil="true"/>
    <Category xmlns="e29bb87e-0e7d-429d-bbbd-aff1f3b83421" xsi:nil="true"/>
    <Files xmlns="e29bb87e-0e7d-429d-bbbd-aff1f3b83421" xsi:nil="true"/>
    <UsedBanner xmlns="e29bb87e-0e7d-429d-bbbd-aff1f3b83421">false</UsedBanner>
    <UsedinaCourse_x003f_ xmlns="e29bb87e-0e7d-429d-bbbd-aff1f3b83421" xsi:nil="true"/>
    <CourseName xmlns="e29bb87e-0e7d-429d-bbbd-aff1f3b8342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3CA63BC875ED489E97D32C20A186CC" ma:contentTypeVersion="33" ma:contentTypeDescription="Create a new document." ma:contentTypeScope="" ma:versionID="dec6a8f43bb9c8a75d309906b6a3593f">
  <xsd:schema xmlns:xsd="http://www.w3.org/2001/XMLSchema" xmlns:xs="http://www.w3.org/2001/XMLSchema" xmlns:p="http://schemas.microsoft.com/office/2006/metadata/properties" xmlns:ns2="e29bb87e-0e7d-429d-bbbd-aff1f3b83421" xmlns:ns3="dffc213f-309b-4b7f-9b4f-d096faa3bc86" targetNamespace="http://schemas.microsoft.com/office/2006/metadata/properties" ma:root="true" ma:fieldsID="337154f3a490dfd558624305fa1573c0" ns2:_="" ns3:_="">
    <xsd:import namespace="e29bb87e-0e7d-429d-bbbd-aff1f3b83421"/>
    <xsd:import namespace="dffc213f-309b-4b7f-9b4f-d096faa3bc86"/>
    <xsd:element name="properties">
      <xsd:complexType>
        <xsd:sequence>
          <xsd:element name="documentManagement">
            <xsd:complexType>
              <xsd:all>
                <xsd:element ref="ns2:FolderDescription" minOccurs="0"/>
                <xsd:element ref="ns2:NOTES0" minOccurs="0"/>
                <xsd:element ref="ns2:Migrat" minOccurs="0"/>
                <xsd:element ref="ns2:Notes" minOccurs="0"/>
                <xsd:element ref="ns2:_Flow_SignoffStatus" minOccurs="0"/>
                <xsd:element ref="ns2:ReviewDate" minOccurs="0"/>
                <xsd:element ref="ns2:Category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Metadata" minOccurs="0"/>
                <xsd:element ref="ns2:MediaServiceFastMetadata" minOccurs="0"/>
                <xsd:element ref="ns2:MediaServiceBillingMetadata" minOccurs="0"/>
                <xsd:element ref="ns2:Files" minOccurs="0"/>
                <xsd:element ref="ns2:UsedinaCourse_x003f_" minOccurs="0"/>
                <xsd:element ref="ns2:UsedBanner" minOccurs="0"/>
                <xsd:element ref="ns2:Cours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9bb87e-0e7d-429d-bbbd-aff1f3b83421" elementFormDefault="qualified">
    <xsd:import namespace="http://schemas.microsoft.com/office/2006/documentManagement/types"/>
    <xsd:import namespace="http://schemas.microsoft.com/office/infopath/2007/PartnerControls"/>
    <xsd:element name="FolderDescription" ma:index="2" nillable="true" ma:displayName="Folder Description" ma:description="Description of the folder and purpose" ma:format="Dropdown" ma:internalName="FolderDescription" ma:readOnly="false">
      <xsd:simpleType>
        <xsd:restriction base="dms:Text">
          <xsd:maxLength value="255"/>
        </xsd:restriction>
      </xsd:simpleType>
    </xsd:element>
    <xsd:element name="NOTES0" ma:index="3" nillable="true" ma:displayName="Status" ma:format="Dropdown" ma:internalName="NOTES0">
      <xsd:simpleType>
        <xsd:restriction base="dms:Choice">
          <xsd:enumeration value="Move to KW2"/>
          <xsd:enumeration value="Return to ATLAS"/>
          <xsd:enumeration value="Question for ATLAS"/>
          <xsd:enumeration value="Approved, no graphic"/>
        </xsd:restriction>
      </xsd:simpleType>
    </xsd:element>
    <xsd:element name="Migrat" ma:index="4" nillable="true" ma:displayName="Keep" ma:default="1" ma:description="Keep or archive" ma:format="Dropdown" ma:internalName="Migrat" ma:readOnly="false">
      <xsd:simpleType>
        <xsd:restriction base="dms:Boolean"/>
      </xsd:simpleType>
    </xsd:element>
    <xsd:element name="Notes" ma:index="5" nillable="true" ma:displayName="Notes" ma:format="Dropdown" ma:internalName="Notes" ma:readOnly="false">
      <xsd:simpleType>
        <xsd:restriction base="dms:Text">
          <xsd:maxLength value="255"/>
        </xsd:restriction>
      </xsd:simpleType>
    </xsd:element>
    <xsd:element name="_Flow_SignoffStatus" ma:index="7" nillable="true" ma:displayName="Sign-off status" ma:internalName="Sign_x002d_off_x0020_status" ma:readOnly="false">
      <xsd:simpleType>
        <xsd:restriction base="dms:Text"/>
      </xsd:simpleType>
    </xsd:element>
    <xsd:element name="ReviewDate" ma:index="8" nillable="true" ma:displayName="Review Date" ma:format="DateOnly" ma:internalName="ReviewDate" ma:readOnly="false">
      <xsd:simpleType>
        <xsd:restriction base="dms:DateTime"/>
      </xsd:simpleType>
    </xsd:element>
    <xsd:element name="Category" ma:index="9" nillable="true" ma:displayName="Category" ma:format="Dropdown" ma:internalName="Category" ma:readOnly="false">
      <xsd:simpleType>
        <xsd:restriction base="dms:Choice">
          <xsd:enumeration value="Assessment"/>
          <xsd:enumeration value="Consortium and State Relations"/>
          <xsd:enumeration value="ELRP"/>
          <xsd:enumeration value="Information Technology"/>
          <xsd:enumeration value="Operations"/>
          <xsd:enumeration value="Communication and Marketing"/>
          <xsd:enumeration value="WIDA"/>
          <xsd:enumeration value="Subcontractor"/>
          <xsd:enumeration value="Appendices"/>
          <xsd:enumeration value="Choice 10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hidden="true" ma:internalName="MediaServiceAutoTags" ma:readOnly="true">
      <xsd:simpleType>
        <xsd:restriction base="dms:Text"/>
      </xsd:simpleType>
    </xsd:element>
    <xsd:element name="MediaServiceOCR" ma:index="16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3718347-7ac7-43d2-8bc2-3254bf334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3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  <xsd:element name="Files" ma:index="34" nillable="true" ma:displayName="Files" ma:decimals="0" ma:format="Dropdown" ma:internalName="Files" ma:percentage="FALSE">
      <xsd:simpleType>
        <xsd:restriction base="dms:Number"/>
      </xsd:simpleType>
    </xsd:element>
    <xsd:element name="UsedinaCourse_x003f_" ma:index="35" nillable="true" ma:displayName="Used in a Course?" ma:format="Dropdown" ma:internalName="UsedinaCourse_x003f_">
      <xsd:simpleType>
        <xsd:restriction base="dms:Choice">
          <xsd:enumeration value="Yes"/>
          <xsd:enumeration value="No"/>
          <xsd:enumeration value="Choice 3"/>
        </xsd:restriction>
      </xsd:simpleType>
    </xsd:element>
    <xsd:element name="UsedBanner" ma:index="36" nillable="true" ma:displayName="Used Banner" ma:default="0" ma:format="Dropdown" ma:internalName="UsedBanner">
      <xsd:simpleType>
        <xsd:restriction base="dms:Boolean"/>
      </xsd:simpleType>
    </xsd:element>
    <xsd:element name="CourseName" ma:index="37" nillable="true" ma:displayName="Course Name" ma:description="Course in which banner image is used" ma:format="Dropdown" ma:internalName="CourseNam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fc213f-309b-4b7f-9b4f-d096faa3bc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6" nillable="true" ma:displayName="Taxonomy Catch All Column" ma:hidden="true" ma:list="{96a8ff45-9673-4143-9954-2417cbd4a023}" ma:internalName="TaxCatchAll" ma:readOnly="false" ma:showField="CatchAllData" ma:web="dffc213f-309b-4b7f-9b4f-d096faa3bc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832A87-04CC-4FBD-9390-98DBA29D87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29259C-B9F8-49B2-895A-3E911DFC838E}">
  <ds:schemaRefs>
    <ds:schemaRef ds:uri="dffc213f-309b-4b7f-9b4f-d096faa3bc86"/>
    <ds:schemaRef ds:uri="e29bb87e-0e7d-429d-bbbd-aff1f3b8342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5ED9108-9F13-4C9C-9900-F642E4D8BC56}">
  <ds:schemaRefs>
    <ds:schemaRef ds:uri="dffc213f-309b-4b7f-9b4f-d096faa3bc86"/>
    <ds:schemaRef ds:uri="e29bb87e-0e7d-429d-bbbd-aff1f3b834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 WIDA General Template_Wide</Template>
  <Application>Microsoft Office PowerPoint</Application>
  <PresentationFormat>Widescreen</PresentationFormat>
  <Slides>3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WIDA General</vt:lpstr>
      <vt:lpstr>WIDA Core Learning Collection 2026-2027</vt:lpstr>
      <vt:lpstr>WIDA Self-Paced Workshops  2026-2027</vt:lpstr>
      <vt:lpstr>WIDA On-Demand Videos 2026-2027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Author</dc:creator>
  <cp:revision>78</cp:revision>
  <dcterms:created xsi:type="dcterms:W3CDTF">2025-06-02T16:31:59Z</dcterms:created>
  <dcterms:modified xsi:type="dcterms:W3CDTF">2026-07-30T18:54:16Z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0x010100343CA63BC875ED489E97D32C20A186CC</vt:lpwstr>
  </property>
  <property fmtid="{D5CDD505-2E9C-101B-9397-08002B2CF9AE}" pid="3" name="MediaServiceImageTags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activity">
    <vt:lpwstr>{"FileActivityType":"9","FileActivityTimeStamp":"2026-05-13T14:59:09.080Z","FileActivityUsersOnPage":[{"DisplayName":"Andrea Kreuzer","Id":"amkreuzer@wisc.edu"},{"DisplayName":"Jess Lund","Id":"jalund5@wisc.edu"},{"DisplayName":"Andrea Kreuzer","Id":"amkreuzer@wisc.edu"}],"FileActivityNavigationId":null}</vt:lpwstr>
  </property>
  <property fmtid="{D5CDD505-2E9C-101B-9397-08002B2CF9AE}" pid="9" name="TriggerFlowInfo">
    <vt:lpwstr/>
  </property>
</Properties>
</file>